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63" r:id="rId6"/>
    <p:sldId id="294" r:id="rId7"/>
    <p:sldId id="266" r:id="rId8"/>
    <p:sldId id="267" r:id="rId9"/>
    <p:sldId id="259" r:id="rId10"/>
    <p:sldId id="260" r:id="rId11"/>
    <p:sldId id="262" r:id="rId12"/>
    <p:sldId id="261" r:id="rId13"/>
    <p:sldId id="290" r:id="rId14"/>
    <p:sldId id="291" r:id="rId15"/>
    <p:sldId id="292" r:id="rId16"/>
    <p:sldId id="264" r:id="rId17"/>
    <p:sldId id="265" r:id="rId18"/>
  </p:sldIdLst>
  <p:sldSz cx="12204700" cy="6858000"/>
  <p:notesSz cx="122047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93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36454" y="295821"/>
            <a:ext cx="630935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758" y="0"/>
                </a:moveTo>
                <a:lnTo>
                  <a:pt x="0" y="0"/>
                </a:lnTo>
                <a:lnTo>
                  <a:pt x="0" y="6857631"/>
                </a:lnTo>
                <a:lnTo>
                  <a:pt x="12191758" y="6857631"/>
                </a:lnTo>
                <a:lnTo>
                  <a:pt x="12191758" y="0"/>
                </a:lnTo>
                <a:close/>
              </a:path>
            </a:pathLst>
          </a:custGeom>
          <a:solidFill>
            <a:srgbClr val="E4FF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6454" y="295821"/>
            <a:ext cx="6309359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F37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235" y="1577340"/>
            <a:ext cx="109842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7384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9750" y="1701622"/>
            <a:ext cx="11125199" cy="183159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2351405" marR="5080" indent="-2339340" algn="ctr">
              <a:lnSpc>
                <a:spcPts val="6480"/>
              </a:lnSpc>
              <a:spcBef>
                <a:spcPts val="915"/>
              </a:spcBef>
            </a:pPr>
            <a:r>
              <a:rPr lang="ru-RU" sz="4800" b="1" spc="-15" dirty="0">
                <a:latin typeface="Arial"/>
                <a:cs typeface="Arial"/>
              </a:rPr>
              <a:t>Что такое фонематический</a:t>
            </a:r>
          </a:p>
          <a:p>
            <a:pPr marL="2351405" marR="5080" indent="-2339340" algn="ctr">
              <a:lnSpc>
                <a:spcPts val="6480"/>
              </a:lnSpc>
              <a:spcBef>
                <a:spcPts val="915"/>
              </a:spcBef>
            </a:pPr>
            <a:r>
              <a:rPr lang="ru-RU" sz="4800" b="1" spc="-15" dirty="0">
                <a:latin typeface="Arial"/>
                <a:cs typeface="Arial"/>
              </a:rPr>
              <a:t>слух и фонематическое восприятие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0105" y="4130316"/>
            <a:ext cx="249428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>
              <a:lnSpc>
                <a:spcPct val="1246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Учитель </a:t>
            </a:r>
            <a:r>
              <a:rPr sz="2400" b="1" dirty="0">
                <a:latin typeface="Calibri"/>
                <a:cs typeface="Calibri"/>
              </a:rPr>
              <a:t>– </a:t>
            </a:r>
            <a:r>
              <a:rPr sz="2400" b="1" spc="-10" dirty="0">
                <a:latin typeface="Calibri"/>
                <a:cs typeface="Calibri"/>
              </a:rPr>
              <a:t>логопед  </a:t>
            </a:r>
            <a:r>
              <a:rPr sz="2400" b="1" spc="-15" dirty="0">
                <a:latin typeface="Calibri"/>
                <a:cs typeface="Calibri"/>
              </a:rPr>
              <a:t>Фасхутдинова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О.В.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5950" y="179276"/>
            <a:ext cx="9695180" cy="1390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2905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 dirty="0">
              <a:latin typeface="Calibri"/>
              <a:cs typeface="Calibri"/>
            </a:endParaRPr>
          </a:p>
          <a:p>
            <a:pPr marL="1712595"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700405">
              <a:lnSpc>
                <a:spcPct val="100000"/>
              </a:lnSpc>
            </a:pPr>
            <a:r>
              <a:rPr lang="ru-RU" sz="3600" b="1" dirty="0"/>
              <a:t>                 1. Узнавание неречевых звуков</a:t>
            </a:r>
            <a:endParaRPr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350" y="1547277"/>
            <a:ext cx="1150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Игра "Угадай, что звучало". </a:t>
            </a:r>
            <a:r>
              <a:rPr lang="ru-RU" sz="2400" dirty="0"/>
              <a:t>Послушайте с ребенком шум воды, шелест бумаги, звон ключей, скрип двери и другие бытовые звуки. Предложите ребенку закрыть глаза и отгадать - что это звучало?</a:t>
            </a:r>
          </a:p>
          <a:p>
            <a:pPr algn="just"/>
            <a:r>
              <a:rPr lang="ru-RU" sz="2400" b="1" dirty="0"/>
              <a:t>Игра «Мешочки с секретом". </a:t>
            </a:r>
            <a:r>
              <a:rPr lang="ru-RU" sz="2400" dirty="0"/>
              <a:t>Вместе с малышом насыпьте в мешочки или коробочки крупу, пуговицы, скрепки и т.д. Ребенок должен угадать по звуку потряхиваемого мешочка, что у него внутри.</a:t>
            </a:r>
          </a:p>
          <a:p>
            <a:pPr algn="just"/>
            <a:r>
              <a:rPr lang="ru-RU" sz="2400" b="1" dirty="0"/>
              <a:t>Игра "Волшебная палочка". </a:t>
            </a:r>
            <a:r>
              <a:rPr lang="ru-RU" sz="2400" dirty="0"/>
              <a:t>Взяв карандаш, постучите им по разным предметам в доме: ваза, миска, стол, стена. Ребенок отгадывает с закрытыми глазами, какой предмет зазвучал.</a:t>
            </a:r>
          </a:p>
          <a:p>
            <a:pPr algn="just"/>
            <a:r>
              <a:rPr lang="ru-RU" sz="2400" b="1" dirty="0"/>
              <a:t>Игра "Жмурки". </a:t>
            </a:r>
            <a:r>
              <a:rPr lang="ru-RU" sz="2400" dirty="0"/>
              <a:t>Ребенку завязывают глаза, и он двигается в сторону звенящего колокольчика, бубна, свистка.</a:t>
            </a:r>
          </a:p>
          <a:p>
            <a:pPr algn="just"/>
            <a:r>
              <a:rPr lang="ru-RU" sz="2400" b="1" dirty="0"/>
              <a:t>Игра "Похлопай, как я". </a:t>
            </a:r>
            <a:r>
              <a:rPr lang="ru-RU" sz="2400" dirty="0"/>
              <a:t>Ребенок повторяет ритмический рисунок хлопков. Например - два хлопка, пауза, один хлопок, пауза, два хлопка. В усложненном варианте малыш повторяет ритм с закрытыми глазами.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350" y="814804"/>
            <a:ext cx="11225645" cy="581569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44170" algn="ctr">
              <a:spcBef>
                <a:spcPts val="1050"/>
              </a:spcBef>
            </a:pPr>
            <a:r>
              <a:rPr lang="ru-RU" sz="3600" b="1" dirty="0"/>
              <a:t>2. Различение звуков речи по тембру, силе и высоте</a:t>
            </a:r>
          </a:p>
          <a:p>
            <a:pPr marL="344170" algn="ctr">
              <a:spcBef>
                <a:spcPts val="1050"/>
              </a:spcBef>
            </a:pPr>
            <a:endParaRPr lang="ru-RU" sz="3600" b="1" dirty="0"/>
          </a:p>
          <a:p>
            <a:pPr algn="just"/>
            <a:r>
              <a:rPr lang="ru-RU" sz="3200" b="1" dirty="0"/>
              <a:t>Игра "Кто сказал?». </a:t>
            </a:r>
            <a:r>
              <a:rPr lang="ru-RU" sz="3200" dirty="0"/>
              <a:t>Одно и тоже слово говорят разные дети.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b="1" dirty="0"/>
              <a:t>Игра "Громко-тихо".</a:t>
            </a:r>
            <a:r>
              <a:rPr lang="ru-RU" sz="3200" dirty="0"/>
              <a:t> Договоритесь, что ребенок будет выполнять определенные действия, когда вы произносите слова громко и когда тихо.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b="1" dirty="0"/>
              <a:t>Игра "Три медведя".</a:t>
            </a:r>
            <a:r>
              <a:rPr lang="ru-RU" sz="3200" dirty="0"/>
              <a:t> Ребенок отгадывает, за кого из персонажей сказки говорит взрослый. Более сложный вариант - ребенок сам говорит за трех медведей, изменяя высоту голоса.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6950" y="1071639"/>
            <a:ext cx="10515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>
                <a:latin typeface="Arial"/>
                <a:cs typeface="Arial"/>
              </a:rPr>
              <a:t>3.	Различение сходных по звучанию слов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2650" y="1850401"/>
            <a:ext cx="10744200" cy="4457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4523740" algn="l"/>
              </a:tabLst>
            </a:pPr>
            <a:r>
              <a:rPr lang="ru-RU" sz="3200" b="1" spc="-5" dirty="0">
                <a:cs typeface="Calibri"/>
              </a:rPr>
              <a:t>Игра "Слушай и показывай". </a:t>
            </a:r>
            <a:r>
              <a:rPr lang="ru-RU" sz="3200" spc="-5" dirty="0">
                <a:cs typeface="Calibri"/>
              </a:rPr>
              <a:t>Перед ребенком картинки со сходными по звучанию словами (бык, бок, бак). Взрослый называет предмет, а ребенок поднимает соответствующую картинку.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4523740" algn="l"/>
              </a:tabLst>
            </a:pPr>
            <a:r>
              <a:rPr lang="ru-RU" sz="3200" b="1" spc="-5" dirty="0">
                <a:cs typeface="Calibri"/>
              </a:rPr>
              <a:t>Игра "Верно-неверно". </a:t>
            </a:r>
            <a:r>
              <a:rPr lang="ru-RU" sz="3200" spc="-5" dirty="0">
                <a:cs typeface="Calibri"/>
              </a:rPr>
              <a:t>Взрослый показывает ребенку картинку и называет предмет, заменяя первую букву (</a:t>
            </a:r>
            <a:r>
              <a:rPr lang="ru-RU" sz="3200" spc="-5" dirty="0" err="1">
                <a:cs typeface="Calibri"/>
              </a:rPr>
              <a:t>форота</a:t>
            </a:r>
            <a:r>
              <a:rPr lang="ru-RU" sz="3200" spc="-5" dirty="0">
                <a:cs typeface="Calibri"/>
              </a:rPr>
              <a:t>, </a:t>
            </a:r>
            <a:r>
              <a:rPr lang="ru-RU" sz="3200" spc="-5" dirty="0" err="1">
                <a:cs typeface="Calibri"/>
              </a:rPr>
              <a:t>корота</a:t>
            </a:r>
            <a:r>
              <a:rPr lang="ru-RU" sz="3200" spc="-5" dirty="0">
                <a:cs typeface="Calibri"/>
              </a:rPr>
              <a:t>, </a:t>
            </a:r>
            <a:r>
              <a:rPr lang="ru-RU" sz="3200" spc="-5" dirty="0" err="1">
                <a:cs typeface="Calibri"/>
              </a:rPr>
              <a:t>морота</a:t>
            </a:r>
            <a:r>
              <a:rPr lang="ru-RU" sz="3200" spc="-5" dirty="0">
                <a:cs typeface="Calibri"/>
              </a:rPr>
              <a:t>, ворота, порота, </a:t>
            </a:r>
            <a:r>
              <a:rPr lang="ru-RU" sz="3200" spc="-5" dirty="0" err="1">
                <a:cs typeface="Calibri"/>
              </a:rPr>
              <a:t>хорота</a:t>
            </a:r>
            <a:r>
              <a:rPr lang="ru-RU" sz="3200" spc="-5" dirty="0">
                <a:cs typeface="Calibri"/>
              </a:rPr>
              <a:t>). Задача ребенка - хлопнуть в ладоши, когда он услышит правильный вариант произношения.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87350" y="1120676"/>
            <a:ext cx="11277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 startAt="4"/>
            </a:pPr>
            <a:r>
              <a:rPr lang="ru-RU" altLang="ru-RU" sz="3600" b="1" dirty="0"/>
              <a:t>Различение слогов</a:t>
            </a:r>
            <a:r>
              <a:rPr lang="ru-RU" altLang="ru-RU" sz="2400" b="1" dirty="0"/>
              <a:t>	</a:t>
            </a:r>
          </a:p>
          <a:p>
            <a:pPr marL="742950" indent="-742950" algn="ctr">
              <a:buAutoNum type="arabicPeriod" startAt="4"/>
            </a:pPr>
            <a:endParaRPr lang="ru-RU" altLang="ru-RU" sz="2400" b="1" dirty="0"/>
          </a:p>
          <a:p>
            <a:pPr algn="just"/>
            <a:r>
              <a:rPr lang="ru-RU" altLang="ru-RU" sz="3200" b="1" dirty="0"/>
              <a:t>Игра "Похлопаем". </a:t>
            </a:r>
            <a:r>
              <a:rPr lang="ru-RU" altLang="ru-RU" sz="3200" dirty="0"/>
              <a:t>Взрослый совместно с ребенком произносит слова (па-па, </a:t>
            </a:r>
            <a:r>
              <a:rPr lang="ru-RU" altLang="ru-RU" sz="3200" dirty="0" err="1"/>
              <a:t>ло</a:t>
            </a:r>
            <a:r>
              <a:rPr lang="ru-RU" altLang="ru-RU" sz="3200" dirty="0"/>
              <a:t>-па-та, ба-</a:t>
            </a:r>
            <a:r>
              <a:rPr lang="ru-RU" altLang="ru-RU" sz="3200" dirty="0" err="1"/>
              <a:t>ле</a:t>
            </a:r>
            <a:r>
              <a:rPr lang="ru-RU" altLang="ru-RU" sz="3200" dirty="0"/>
              <a:t>-</a:t>
            </a:r>
            <a:r>
              <a:rPr lang="ru-RU" altLang="ru-RU" sz="3200" dirty="0" err="1"/>
              <a:t>ри</a:t>
            </a:r>
            <a:r>
              <a:rPr lang="ru-RU" altLang="ru-RU" sz="3200" dirty="0"/>
              <a:t>-на), отхлопывая слоги. Более сложный вариант - предложить ребенку самостоятельно отхлопать количество слогов в слове. </a:t>
            </a:r>
          </a:p>
          <a:p>
            <a:pPr algn="just"/>
            <a:endParaRPr lang="ru-RU" altLang="ru-RU" sz="3200" dirty="0"/>
          </a:p>
          <a:p>
            <a:pPr algn="just"/>
            <a:r>
              <a:rPr lang="ru-RU" altLang="ru-RU" sz="3200" b="1" dirty="0"/>
              <a:t>Игра "Четвертый лишний" </a:t>
            </a:r>
            <a:r>
              <a:rPr lang="ru-RU" altLang="ru-RU" sz="3200" dirty="0"/>
              <a:t>Взрослый произносит ряды слогов "па-па-ба-па", «фа-</a:t>
            </a:r>
            <a:r>
              <a:rPr lang="ru-RU" altLang="ru-RU" sz="3200" dirty="0" err="1"/>
              <a:t>ва</a:t>
            </a:r>
            <a:r>
              <a:rPr lang="ru-RU" altLang="ru-RU" sz="3200" dirty="0"/>
              <a:t>-фа-фа"... Ребенок должен послушать и сказать лишний слог.</a:t>
            </a:r>
          </a:p>
        </p:txBody>
      </p:sp>
    </p:spTree>
    <p:extLst>
      <p:ext uri="{BB962C8B-B14F-4D97-AF65-F5344CB8AC3E}">
        <p14:creationId xmlns:p14="http://schemas.microsoft.com/office/powerpoint/2010/main" val="332843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57377" y="880021"/>
            <a:ext cx="1127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5"/>
            </a:pPr>
            <a:r>
              <a:rPr lang="ru-RU" altLang="ru-RU" sz="3200" b="1" dirty="0"/>
              <a:t>Различение звуков</a:t>
            </a:r>
          </a:p>
          <a:p>
            <a:pPr algn="ctr"/>
            <a:r>
              <a:rPr lang="ru-RU" altLang="ru-RU" sz="2400" b="1" dirty="0"/>
              <a:t>	</a:t>
            </a:r>
          </a:p>
          <a:p>
            <a:pPr algn="just"/>
            <a:r>
              <a:rPr lang="ru-RU" altLang="ru-RU" sz="2400" b="1" dirty="0"/>
              <a:t>Игра «Отгадай, чей звук». </a:t>
            </a:r>
            <a:r>
              <a:rPr lang="ru-RU" altLang="ru-RU" sz="2400" dirty="0"/>
              <a:t>Поиграть в звуки. Комарик говорит - </a:t>
            </a:r>
            <a:r>
              <a:rPr lang="ru-RU" altLang="ru-RU" sz="2400" dirty="0" err="1"/>
              <a:t>зззз</a:t>
            </a:r>
            <a:r>
              <a:rPr lang="ru-RU" altLang="ru-RU" sz="2400" dirty="0"/>
              <a:t>, ветер дует - </a:t>
            </a:r>
            <a:r>
              <a:rPr lang="ru-RU" altLang="ru-RU" sz="2400" dirty="0" err="1"/>
              <a:t>сссс</a:t>
            </a:r>
            <a:r>
              <a:rPr lang="ru-RU" altLang="ru-RU" sz="2400" dirty="0"/>
              <a:t>, жук жужжит - </a:t>
            </a:r>
            <a:r>
              <a:rPr lang="ru-RU" altLang="ru-RU" sz="2400" dirty="0" err="1"/>
              <a:t>жжжж</a:t>
            </a:r>
            <a:r>
              <a:rPr lang="ru-RU" altLang="ru-RU" sz="2400" dirty="0"/>
              <a:t>, тигр рычит - </a:t>
            </a:r>
            <a:r>
              <a:rPr lang="ru-RU" altLang="ru-RU" sz="2400" dirty="0" err="1"/>
              <a:t>рррр</a:t>
            </a:r>
            <a:r>
              <a:rPr lang="ru-RU" altLang="ru-RU" sz="2400" dirty="0"/>
              <a:t>... Взрослый произносит звук, а ребенок отгадывает, кто(что) его издает.</a:t>
            </a:r>
          </a:p>
          <a:p>
            <a:pPr algn="just"/>
            <a:endParaRPr lang="ru-RU" altLang="ru-RU" sz="2400" dirty="0"/>
          </a:p>
          <a:p>
            <a:pPr algn="just"/>
            <a:r>
              <a:rPr lang="ru-RU" altLang="ru-RU" sz="2400" b="1" dirty="0"/>
              <a:t>Игра "Похлопаем". </a:t>
            </a:r>
            <a:r>
              <a:rPr lang="ru-RU" altLang="ru-RU" sz="2400" dirty="0"/>
              <a:t>Взрослый произносит ряды звуков, а ребенок хлопает в ладоши, когда слышит заданную фонему.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161" t="12951" r="34713"/>
          <a:stretch/>
        </p:blipFill>
        <p:spPr>
          <a:xfrm>
            <a:off x="457377" y="4267200"/>
            <a:ext cx="2489200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14502" t="5636" r="12991" b="14326"/>
          <a:stretch/>
        </p:blipFill>
        <p:spPr>
          <a:xfrm>
            <a:off x="5910262" y="4289166"/>
            <a:ext cx="2557559" cy="2131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985" y="4267200"/>
            <a:ext cx="2860869" cy="2133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5405" t="27928" r="21621" b="7207"/>
          <a:stretch/>
        </p:blipFill>
        <p:spPr>
          <a:xfrm>
            <a:off x="8540750" y="4301888"/>
            <a:ext cx="3096336" cy="20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457377" y="975245"/>
            <a:ext cx="11277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6"/>
            </a:pPr>
            <a:r>
              <a:rPr lang="ru-RU" altLang="ru-RU" sz="3200" b="1" dirty="0"/>
              <a:t>Освоение навыков анализа и синтеза</a:t>
            </a:r>
            <a:r>
              <a:rPr lang="ru-RU" altLang="ru-RU" sz="2400" b="1" dirty="0"/>
              <a:t>	</a:t>
            </a:r>
          </a:p>
          <a:p>
            <a:pPr marL="514350" indent="-514350" algn="ctr">
              <a:buAutoNum type="arabicPeriod" startAt="6"/>
            </a:pPr>
            <a:endParaRPr lang="ru-RU" altLang="ru-RU" sz="2400" b="1" dirty="0"/>
          </a:p>
          <a:p>
            <a:pPr algn="just"/>
            <a:r>
              <a:rPr lang="ru-RU" altLang="ru-RU" sz="2400" b="1" dirty="0"/>
              <a:t>Игра "Сколько звуков". </a:t>
            </a:r>
            <a:r>
              <a:rPr lang="ru-RU" altLang="ru-RU" sz="2400" dirty="0"/>
              <a:t>Взрослый произносит ряд звуков (один, два, три звука), а ребенок на слух определяет и называет их количество.</a:t>
            </a:r>
          </a:p>
          <a:p>
            <a:pPr algn="just"/>
            <a:endParaRPr lang="ru-RU" altLang="ru-RU" sz="2400" dirty="0"/>
          </a:p>
          <a:p>
            <a:pPr algn="just"/>
            <a:r>
              <a:rPr lang="ru-RU" altLang="ru-RU" sz="2400" b="1" dirty="0"/>
              <a:t>Игра "Похлопаем". </a:t>
            </a:r>
            <a:r>
              <a:rPr lang="ru-RU" altLang="ru-RU" sz="2400" dirty="0"/>
              <a:t>Взрослый проговаривает ряды слов, а ребенок должен хлопнуть, когда услышит слово, начинающееся с заданного звука. Более сложный вариант - заканчивающееся на заданный звук или содержащее его в середине.</a:t>
            </a:r>
          </a:p>
          <a:p>
            <a:pPr algn="just"/>
            <a:endParaRPr lang="ru-RU" altLang="ru-RU" sz="2400" dirty="0"/>
          </a:p>
          <a:p>
            <a:pPr algn="just"/>
            <a:r>
              <a:rPr lang="ru-RU" altLang="ru-RU" sz="2400" b="1" dirty="0"/>
              <a:t>Игра "Отгадай слово". </a:t>
            </a:r>
            <a:r>
              <a:rPr lang="ru-RU" altLang="ru-RU" sz="2400" dirty="0"/>
              <a:t>Ребенку предлагаются слова с пропущенным звуком - нужно отгадать слово. Например, из слов убежал звук "л" (.</a:t>
            </a:r>
            <a:r>
              <a:rPr lang="ru-RU" altLang="ru-RU" sz="2400" dirty="0" err="1"/>
              <a:t>ампа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мы.о</a:t>
            </a:r>
            <a:r>
              <a:rPr lang="ru-RU" altLang="ru-RU" sz="2400" dirty="0"/>
              <a:t>, .</a:t>
            </a:r>
            <a:r>
              <a:rPr lang="ru-RU" altLang="ru-RU" sz="2400" dirty="0" err="1"/>
              <a:t>ук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ку.ак</a:t>
            </a:r>
            <a:r>
              <a:rPr lang="ru-RU" altLang="ru-RU" sz="2400" dirty="0"/>
              <a:t>).</a:t>
            </a:r>
          </a:p>
          <a:p>
            <a:pPr marL="514350" indent="-514350" algn="ctr">
              <a:buAutoNum type="arabicPeriod" startAt="6"/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88641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-1289050" y="295821"/>
            <a:ext cx="12635344" cy="6070893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2560320">
              <a:lnSpc>
                <a:spcPct val="100000"/>
              </a:lnSpc>
              <a:spcBef>
                <a:spcPts val="1860"/>
              </a:spcBef>
            </a:pPr>
            <a:endParaRPr lang="ru-RU" sz="2800" spc="-10" dirty="0">
              <a:latin typeface="Arial"/>
              <a:cs typeface="Arial"/>
            </a:endParaRPr>
          </a:p>
          <a:p>
            <a:pPr marL="2560320" algn="just">
              <a:lnSpc>
                <a:spcPct val="100000"/>
              </a:lnSpc>
              <a:spcBef>
                <a:spcPts val="1860"/>
              </a:spcBef>
            </a:pPr>
            <a:r>
              <a:rPr lang="ru-RU" sz="3200" b="1" spc="-10" dirty="0">
                <a:solidFill>
                  <a:srgbClr val="C00000"/>
                </a:solidFill>
                <a:latin typeface="Arial"/>
                <a:cs typeface="Arial"/>
              </a:rPr>
              <a:t>Развитый речевой слух </a:t>
            </a:r>
            <a:r>
              <a:rPr lang="ru-RU" sz="3200" spc="-10" dirty="0">
                <a:latin typeface="Arial"/>
                <a:cs typeface="Arial"/>
              </a:rPr>
              <a:t>позволяет: </a:t>
            </a:r>
          </a:p>
          <a:p>
            <a:pPr marL="3017520" indent="-457200" algn="just">
              <a:lnSpc>
                <a:spcPct val="100000"/>
              </a:lnSpc>
              <a:spcBef>
                <a:spcPts val="1860"/>
              </a:spcBef>
              <a:buFontTx/>
              <a:buChar char="-"/>
            </a:pPr>
            <a:r>
              <a:rPr lang="ru-RU" sz="3200" spc="-10" dirty="0">
                <a:latin typeface="Arial"/>
                <a:cs typeface="Arial"/>
              </a:rPr>
              <a:t>правильно произносить звуки; </a:t>
            </a:r>
          </a:p>
          <a:p>
            <a:pPr marL="3017520" indent="-457200" algn="just">
              <a:lnSpc>
                <a:spcPct val="100000"/>
              </a:lnSpc>
              <a:spcBef>
                <a:spcPts val="1860"/>
              </a:spcBef>
              <a:buFontTx/>
              <a:buChar char="-"/>
            </a:pPr>
            <a:r>
              <a:rPr lang="ru-RU" sz="3200" spc="-10" dirty="0">
                <a:latin typeface="Arial"/>
                <a:cs typeface="Arial"/>
              </a:rPr>
              <a:t>четко произносить слова; </a:t>
            </a:r>
          </a:p>
          <a:p>
            <a:pPr marL="3017520" indent="-457200" algn="just">
              <a:lnSpc>
                <a:spcPct val="100000"/>
              </a:lnSpc>
              <a:spcBef>
                <a:spcPts val="1860"/>
              </a:spcBef>
              <a:buFontTx/>
              <a:buChar char="-"/>
            </a:pPr>
            <a:r>
              <a:rPr lang="ru-RU" sz="3200" spc="-10" dirty="0">
                <a:latin typeface="Arial"/>
                <a:cs typeface="Arial"/>
              </a:rPr>
              <a:t>владеть голосом (говорить громче или тише, ритмично, плавно, ускоряя или замедляя речь); </a:t>
            </a:r>
          </a:p>
          <a:p>
            <a:pPr marL="3017520" indent="-457200" algn="just">
              <a:lnSpc>
                <a:spcPct val="100000"/>
              </a:lnSpc>
              <a:spcBef>
                <a:spcPts val="1860"/>
              </a:spcBef>
              <a:buFontTx/>
              <a:buChar char="-"/>
            </a:pPr>
            <a:r>
              <a:rPr lang="ru-RU" sz="3200" spc="-10" dirty="0">
                <a:latin typeface="Arial"/>
                <a:cs typeface="Arial"/>
              </a:rPr>
              <a:t>овладеть словарным запасом и грамматическим строем языка; </a:t>
            </a:r>
          </a:p>
          <a:p>
            <a:pPr marL="3017520" indent="-457200" algn="just">
              <a:lnSpc>
                <a:spcPct val="100000"/>
              </a:lnSpc>
              <a:spcBef>
                <a:spcPts val="1860"/>
              </a:spcBef>
              <a:buFontTx/>
              <a:buChar char="-"/>
            </a:pPr>
            <a:r>
              <a:rPr lang="ru-RU" sz="3200" spc="-10" dirty="0">
                <a:latin typeface="Arial"/>
                <a:cs typeface="Arial"/>
              </a:rPr>
              <a:t>успешно освоить письмо и чтение.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Государственное </a:t>
            </a:r>
            <a:r>
              <a:rPr spc="-15" dirty="0"/>
              <a:t>бюджетное </a:t>
            </a:r>
            <a:r>
              <a:rPr spc="-5" dirty="0"/>
              <a:t>учреждение </a:t>
            </a:r>
            <a:r>
              <a:rPr spc="-10" dirty="0"/>
              <a:t>Пермского</a:t>
            </a:r>
            <a:r>
              <a:rPr spc="25" dirty="0"/>
              <a:t> </a:t>
            </a:r>
            <a:r>
              <a:rPr spc="-5" dirty="0"/>
              <a:t>края</a:t>
            </a: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825" y="440425"/>
            <a:ext cx="10300335" cy="50603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725930" algn="just">
              <a:lnSpc>
                <a:spcPct val="100000"/>
              </a:lnSpc>
              <a:spcBef>
                <a:spcPts val="960"/>
              </a:spcBef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6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165" algn="just">
              <a:lnSpc>
                <a:spcPct val="100000"/>
              </a:lnSpc>
            </a:pPr>
            <a:r>
              <a:rPr lang="ru-RU" sz="3200" b="1" spc="-45" dirty="0">
                <a:solidFill>
                  <a:srgbClr val="C00000"/>
                </a:solidFill>
                <a:latin typeface="Arial"/>
                <a:cs typeface="Arial"/>
              </a:rPr>
              <a:t>Самое главное: </a:t>
            </a:r>
          </a:p>
          <a:p>
            <a:pPr marL="50165" algn="just">
              <a:lnSpc>
                <a:spcPct val="100000"/>
              </a:lnSpc>
            </a:pPr>
            <a:r>
              <a:rPr lang="ru-RU" sz="3600" spc="-45" dirty="0">
                <a:latin typeface="Arial"/>
                <a:cs typeface="Arial"/>
              </a:rPr>
              <a:t>	Все занятия с ребенком проводятся на благоприятном эмоциональном фоне: только тогда ваш ребенок усвоит всю предлагаемую информацию. Помните: вы должны верить в вашего малыша и вселить эту уверенность в него! Ваша любовь и желание сделают невозможное!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ttps://cf.ppt-online.org/files1/slide/b/BJDYTOG4kpNMmRnuhKcZ07t9lIax5bjPg3C8XWryL6/slid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2"/>
          <a:stretch/>
        </p:blipFill>
        <p:spPr bwMode="auto">
          <a:xfrm>
            <a:off x="1060310" y="4114800"/>
            <a:ext cx="97536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4550" y="1407096"/>
            <a:ext cx="108203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	Фонематический слух </a:t>
            </a:r>
            <a:r>
              <a:rPr lang="ru-RU" sz="2800" dirty="0"/>
              <a:t>– это тонкий, систематизированный слух, позволяющий различать и узнавать фонемы родного языка. Фонематический слух, являясь частью физиологического слуха, направлен на соотнесение сопоставление слышимых звуков с их эталонами, которые хранятся в памяти человека упорядоченно – в «решетке фонем».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311150" y="1213530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Первый год жизни </a:t>
            </a:r>
          </a:p>
          <a:p>
            <a:pPr algn="just"/>
            <a:r>
              <a:rPr lang="ru-RU" sz="2000" b="1" dirty="0"/>
              <a:t>III неделя </a:t>
            </a:r>
            <a:r>
              <a:rPr lang="ru-RU" sz="2000" dirty="0"/>
              <a:t>- ребенок проявляет сосредоточение на резкие звуки, </a:t>
            </a:r>
          </a:p>
          <a:p>
            <a:pPr algn="just"/>
            <a:r>
              <a:rPr lang="ru-RU" sz="2000" b="1" dirty="0"/>
              <a:t>2 месяца </a:t>
            </a:r>
            <a:r>
              <a:rPr lang="ru-RU" sz="2000" dirty="0"/>
              <a:t>- начинать прислушиваться к более тихим шумам. </a:t>
            </a:r>
          </a:p>
          <a:p>
            <a:pPr algn="just"/>
            <a:r>
              <a:rPr lang="ru-RU" sz="2000" b="1" dirty="0"/>
              <a:t>3 месяца </a:t>
            </a:r>
            <a:r>
              <a:rPr lang="ru-RU" sz="2000" dirty="0"/>
              <a:t>малыш без труда отыскивает взглядом источник звука, реагирует на него улыбкой, комплексом оживления. С удовольствием слушает музыку. </a:t>
            </a:r>
          </a:p>
          <a:p>
            <a:pPr algn="just"/>
            <a:r>
              <a:rPr lang="ru-RU" sz="2000" b="1" dirty="0"/>
              <a:t>С 4 месяцев </a:t>
            </a:r>
            <a:r>
              <a:rPr lang="ru-RU" sz="2000" dirty="0"/>
              <a:t>- ребенок начинает подражать звукам, </a:t>
            </a:r>
          </a:p>
          <a:p>
            <a:pPr algn="just"/>
            <a:r>
              <a:rPr lang="ru-RU" sz="2000" b="1" dirty="0"/>
              <a:t>К полугоду </a:t>
            </a:r>
            <a:r>
              <a:rPr lang="ru-RU" sz="2000" dirty="0"/>
              <a:t>различает свое имя.</a:t>
            </a:r>
            <a:r>
              <a:rPr lang="ru-RU" sz="2000" b="1" dirty="0"/>
              <a:t> К концу первого года </a:t>
            </a:r>
            <a:r>
              <a:rPr lang="ru-RU" sz="2000" dirty="0"/>
              <a:t>жизни при нормальном развитии фонематического слуха малыш различает частоупотребимые слова.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Второй год жизни </a:t>
            </a:r>
            <a:r>
              <a:rPr lang="ru-RU" sz="2000" dirty="0"/>
              <a:t>Ребенок уже может различать все фонемы родного языка.</a:t>
            </a:r>
            <a:r>
              <a:rPr lang="ru-RU" sz="2000" b="1" dirty="0"/>
              <a:t> К концу второго года </a:t>
            </a:r>
            <a:r>
              <a:rPr lang="ru-RU" sz="2000" dirty="0"/>
              <a:t>малыш в состоянии определить на слух неверно произнесенный звук в речи взрослых, но собственное произношение еще не контролирует.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Третий год жизни </a:t>
            </a:r>
            <a:r>
              <a:rPr lang="ru-RU" sz="2000" dirty="0"/>
              <a:t>Возможность ребенка самостоятельно определять неверно произнесенный звук в собственной речи. Если этот навык фонематического восприятия не сформируется к трем годам, то ребенок не сможет овладеть правильным звукопроизношением.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Четвертый год жизни </a:t>
            </a:r>
            <a:r>
              <a:rPr lang="ru-RU" sz="2000" dirty="0"/>
              <a:t>Ребенок уже владеет навыком различения сходных фонем на слух и в собственном произношении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Пятый год жизни </a:t>
            </a:r>
            <a:r>
              <a:rPr lang="ru-RU" sz="2000" dirty="0"/>
              <a:t>На пятом году формируется звуковой анализ - умение определять последовательность и количество звуков в слове.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9550" y="92911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Возрастные нормы развития фонематического слуха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387350" y="1219200"/>
            <a:ext cx="1127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/>
              <a:t>Фонематическое восприятие </a:t>
            </a:r>
            <a:r>
              <a:rPr lang="ru-RU" altLang="ru-RU" sz="2800" dirty="0"/>
              <a:t>– это так называемая способность различать фонемы и определять звуковой состав слова. Например: сколько слогов в слове? Сколько звуков? Какой согласный стоит в конце слова? Какой гласный звук стоит в середине слова? Именно фонематическое восприятие помогает отвечать на эти вопросы.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33" t="21978" r="9167" b="38462"/>
          <a:stretch/>
        </p:blipFill>
        <p:spPr>
          <a:xfrm>
            <a:off x="1378445" y="3465969"/>
            <a:ext cx="8907337" cy="31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2175" y="295821"/>
            <a:ext cx="10921365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 dirty="0">
              <a:latin typeface="Calibri"/>
              <a:cs typeface="Calibri"/>
            </a:endParaRPr>
          </a:p>
          <a:p>
            <a:pPr marL="935990"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55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rgbClr val="1F3763"/>
                </a:solidFill>
                <a:latin typeface="Calibri"/>
                <a:cs typeface="Calibri"/>
              </a:rPr>
              <a:t>помощи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»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2222" b="26666"/>
          <a:stretch/>
        </p:blipFill>
        <p:spPr>
          <a:xfrm>
            <a:off x="1301750" y="1447800"/>
            <a:ext cx="9144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2950" y="184980"/>
            <a:ext cx="6309359" cy="330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Государственное </a:t>
            </a:r>
            <a:r>
              <a:rPr spc="-15" dirty="0"/>
              <a:t>бюджетное </a:t>
            </a:r>
            <a:r>
              <a:rPr spc="-5" dirty="0"/>
              <a:t>учреждение </a:t>
            </a:r>
            <a:r>
              <a:rPr spc="-10" dirty="0"/>
              <a:t>Пермского</a:t>
            </a:r>
            <a:r>
              <a:rPr spc="25" dirty="0"/>
              <a:t> </a:t>
            </a:r>
            <a:r>
              <a:rPr spc="-5" dirty="0"/>
              <a:t>края</a:t>
            </a: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0350" y="100089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577" y="353328"/>
            <a:ext cx="11887200" cy="819968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725930">
              <a:lnSpc>
                <a:spcPct val="100000"/>
              </a:lnSpc>
              <a:spcBef>
                <a:spcPts val="960"/>
              </a:spcBef>
            </a:pPr>
            <a:r>
              <a:rPr lang="ru-RU" sz="2000" spc="-10" dirty="0">
                <a:solidFill>
                  <a:srgbClr val="1F3763"/>
                </a:solidFill>
                <a:latin typeface="Calibri"/>
                <a:cs typeface="Calibri"/>
              </a:rPr>
              <a:t>           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6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50165" algn="ctr">
              <a:lnSpc>
                <a:spcPct val="100000"/>
              </a:lnSpc>
            </a:pPr>
            <a:r>
              <a:rPr lang="ru-RU" sz="3200" b="1" dirty="0"/>
              <a:t>Влияние нарушения фонематического слуха </a:t>
            </a:r>
          </a:p>
          <a:p>
            <a:pPr marL="50165" algn="ctr">
              <a:lnSpc>
                <a:spcPct val="100000"/>
              </a:lnSpc>
            </a:pPr>
            <a:r>
              <a:rPr lang="ru-RU" sz="3200" b="1" dirty="0"/>
              <a:t>на развитие устной речи ребенка</a:t>
            </a:r>
          </a:p>
          <a:p>
            <a:pPr marL="50165" algn="just">
              <a:lnSpc>
                <a:spcPct val="100000"/>
              </a:lnSpc>
            </a:pPr>
            <a:r>
              <a:rPr lang="ru-RU" sz="3200" dirty="0"/>
              <a:t>Речь детей с </a:t>
            </a:r>
            <a:r>
              <a:rPr lang="ru-RU" sz="3200" b="1" dirty="0"/>
              <a:t>ФФН</a:t>
            </a:r>
            <a:r>
              <a:rPr lang="ru-RU" sz="3200" dirty="0"/>
              <a:t> (</a:t>
            </a:r>
            <a:r>
              <a:rPr lang="ru-RU" sz="3200" dirty="0" err="1"/>
              <a:t>фонетико</a:t>
            </a:r>
            <a:r>
              <a:rPr lang="ru-RU" sz="3200" dirty="0"/>
              <a:t> – фонематическим недоразвитием) характеризуется неправильным произношением звуков: пропусками, искажениями, заменами. Наиболее типичными являются замены звуков на более простые по месту и способу артикуляции. Например, Р заменяется на Л или В. При этом ребенок один и тот же звук может заменять разными звуками: лука-рука, </a:t>
            </a:r>
            <a:r>
              <a:rPr lang="ru-RU" sz="3200" dirty="0" err="1"/>
              <a:t>ковова</a:t>
            </a:r>
            <a:r>
              <a:rPr lang="ru-RU" sz="3200" dirty="0"/>
              <a:t>-корова и т. д. В ряде же случаев ребенок может правильно произносить изолированный, т. е. отдельный звук, а в самостоятельной речи заменять, искажать его.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ru-RU" sz="44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ru-RU" sz="3200" b="1" dirty="0">
              <a:solidFill>
                <a:schemeClr val="tx2"/>
              </a:solidFill>
            </a:endParaRPr>
          </a:p>
          <a:p>
            <a:endParaRPr lang="en-US" altLang="ru-RU" sz="2000" b="1" dirty="0">
              <a:solidFill>
                <a:schemeClr val="tx2"/>
              </a:solidFill>
            </a:endParaRPr>
          </a:p>
          <a:p>
            <a:pPr marL="50165" algn="ctr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82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Государственное </a:t>
            </a:r>
            <a:r>
              <a:rPr spc="-15" dirty="0"/>
              <a:t>бюджетное </a:t>
            </a:r>
            <a:r>
              <a:rPr spc="-5" dirty="0"/>
              <a:t>учреждение </a:t>
            </a:r>
            <a:r>
              <a:rPr spc="-10" dirty="0"/>
              <a:t>Пермского</a:t>
            </a:r>
            <a:r>
              <a:rPr spc="25" dirty="0"/>
              <a:t> </a:t>
            </a:r>
            <a:r>
              <a:rPr spc="-5" dirty="0"/>
              <a:t>края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0055" y="549618"/>
            <a:ext cx="79819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350" y="1055420"/>
            <a:ext cx="11201400" cy="524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10" dirty="0">
                <a:latin typeface="Arial"/>
                <a:cs typeface="Arial"/>
              </a:rPr>
              <a:t>Три возможных состояния при недоразвитии фонематического слуха: </a:t>
            </a: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800" spc="-10" dirty="0">
                <a:latin typeface="Arial"/>
                <a:cs typeface="Arial"/>
              </a:rPr>
              <a:t>Недостаточное различение и узнавание только тех звуков, произношение которых нарушено;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800" spc="-1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spc="-10" dirty="0">
                <a:latin typeface="Arial"/>
                <a:cs typeface="Arial"/>
              </a:rPr>
              <a:t>2. Недостаточное различение значительного количества звуков из      разных фонетических групп при относительно сформированном их произношении;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ru-RU" sz="2800" spc="-1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2800" spc="-10" dirty="0">
                <a:latin typeface="Arial"/>
                <a:cs typeface="Arial"/>
              </a:rPr>
              <a:t>3. Глубокое фонематическое недоразвитие, когда ребенок практически не может выделить их из состава слов, определить последовательность звуков в слове.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6950" y="880021"/>
            <a:ext cx="10824325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algn="ctr">
              <a:lnSpc>
                <a:spcPct val="100000"/>
              </a:lnSpc>
            </a:pPr>
            <a:r>
              <a:rPr lang="ru-RU" sz="3200" b="1" dirty="0"/>
              <a:t>Влияние нарушения фонематического слуха </a:t>
            </a:r>
          </a:p>
          <a:p>
            <a:pPr marL="50165" algn="ctr">
              <a:lnSpc>
                <a:spcPct val="100000"/>
              </a:lnSpc>
            </a:pPr>
            <a:r>
              <a:rPr lang="ru-RU" sz="3200" b="1" dirty="0"/>
              <a:t>на развитие устной речи ребенка</a:t>
            </a:r>
            <a:endParaRPr lang="ru-RU" sz="405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r>
              <a:rPr lang="ru-RU" sz="3200" dirty="0">
                <a:latin typeface="Times New Roman"/>
                <a:cs typeface="Times New Roman"/>
              </a:rPr>
              <a:t>Наряду с нарушенным звукопроизношением у детей с ФФН наблюдаются ошибки и в слоговой структуре слова (количество и порядок слогов внутри слова) и </a:t>
            </a:r>
            <a:r>
              <a:rPr lang="ru-RU" sz="3200" dirty="0" err="1">
                <a:latin typeface="Times New Roman"/>
                <a:cs typeface="Times New Roman"/>
              </a:rPr>
              <a:t>звуконаполняемости</a:t>
            </a:r>
            <a:r>
              <a:rPr lang="ru-RU" sz="3200" dirty="0">
                <a:latin typeface="Times New Roman"/>
                <a:cs typeface="Times New Roman"/>
              </a:rPr>
              <a:t> (количество и порядок звуков внутри каждого слога). 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ru-RU" sz="32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r>
              <a:rPr lang="ru-RU" sz="3200" b="1" dirty="0">
                <a:latin typeface="Times New Roman"/>
                <a:cs typeface="Times New Roman"/>
              </a:rPr>
              <a:t>Велосипед – «</a:t>
            </a:r>
            <a:r>
              <a:rPr lang="ru-RU" sz="3200" b="1" dirty="0" err="1">
                <a:latin typeface="Times New Roman"/>
                <a:cs typeface="Times New Roman"/>
              </a:rPr>
              <a:t>в</a:t>
            </a:r>
            <a:r>
              <a:rPr lang="ru-RU" sz="3200" b="1" u="sng" dirty="0" err="1">
                <a:latin typeface="Times New Roman"/>
                <a:cs typeface="Times New Roman"/>
              </a:rPr>
              <a:t>ес</a:t>
            </a:r>
            <a:r>
              <a:rPr lang="ru-RU" sz="3200" b="1" dirty="0" err="1">
                <a:latin typeface="Times New Roman"/>
                <a:cs typeface="Times New Roman"/>
              </a:rPr>
              <a:t>ипед</a:t>
            </a:r>
            <a:r>
              <a:rPr lang="ru-RU" sz="3200" b="1" dirty="0">
                <a:latin typeface="Times New Roman"/>
                <a:cs typeface="Times New Roman"/>
              </a:rPr>
              <a:t>»                     миска  -  «</a:t>
            </a:r>
            <a:r>
              <a:rPr lang="ru-RU" sz="3200" b="1" dirty="0" err="1">
                <a:latin typeface="Times New Roman"/>
                <a:cs typeface="Times New Roman"/>
              </a:rPr>
              <a:t>м</a:t>
            </a:r>
            <a:r>
              <a:rPr lang="ru-RU" sz="3200" b="1" u="sng" dirty="0" err="1">
                <a:latin typeface="Times New Roman"/>
                <a:cs typeface="Times New Roman"/>
              </a:rPr>
              <a:t>ик</a:t>
            </a:r>
            <a:r>
              <a:rPr lang="ru-RU" sz="3200" b="1" dirty="0" err="1">
                <a:latin typeface="Times New Roman"/>
                <a:cs typeface="Times New Roman"/>
              </a:rPr>
              <a:t>а</a:t>
            </a:r>
            <a:r>
              <a:rPr lang="ru-RU" sz="3200" b="1" dirty="0">
                <a:latin typeface="Times New Roman"/>
                <a:cs typeface="Times New Roman"/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r>
              <a:rPr lang="ru-RU" sz="3200" b="1" dirty="0">
                <a:latin typeface="Times New Roman"/>
                <a:cs typeface="Times New Roman"/>
              </a:rPr>
              <a:t>Бегемот – «</a:t>
            </a:r>
            <a:r>
              <a:rPr lang="ru-RU" sz="3200" b="1" u="sng" dirty="0" err="1">
                <a:latin typeface="Times New Roman"/>
                <a:cs typeface="Times New Roman"/>
              </a:rPr>
              <a:t>гебе</a:t>
            </a:r>
            <a:r>
              <a:rPr lang="ru-RU" sz="3200" b="1" dirty="0" err="1">
                <a:latin typeface="Times New Roman"/>
                <a:cs typeface="Times New Roman"/>
              </a:rPr>
              <a:t>мот</a:t>
            </a:r>
            <a:r>
              <a:rPr lang="ru-RU" sz="3200" b="1" dirty="0">
                <a:latin typeface="Times New Roman"/>
                <a:cs typeface="Times New Roman"/>
              </a:rPr>
              <a:t>», «</a:t>
            </a:r>
            <a:r>
              <a:rPr lang="ru-RU" sz="3200" b="1" u="sng" dirty="0" err="1">
                <a:latin typeface="Times New Roman"/>
                <a:cs typeface="Times New Roman"/>
              </a:rPr>
              <a:t>бебе</a:t>
            </a:r>
            <a:r>
              <a:rPr lang="ru-RU" sz="3200" b="1" dirty="0" err="1">
                <a:latin typeface="Times New Roman"/>
                <a:cs typeface="Times New Roman"/>
              </a:rPr>
              <a:t>мот</a:t>
            </a:r>
            <a:r>
              <a:rPr lang="ru-RU" sz="3200" b="1" dirty="0">
                <a:latin typeface="Times New Roman"/>
                <a:cs typeface="Times New Roman"/>
              </a:rPr>
              <a:t>»     капитан – «</a:t>
            </a:r>
            <a:r>
              <a:rPr lang="ru-RU" sz="3200" b="1" dirty="0" err="1">
                <a:latin typeface="Times New Roman"/>
                <a:cs typeface="Times New Roman"/>
              </a:rPr>
              <a:t>каМпитан</a:t>
            </a:r>
            <a:r>
              <a:rPr lang="ru-RU" sz="3200" b="1" dirty="0">
                <a:latin typeface="Times New Roman"/>
                <a:cs typeface="Times New Roman"/>
              </a:rPr>
              <a:t>»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sz="3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0055" y="295821"/>
            <a:ext cx="798195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2069" algn="ctr">
              <a:lnSpc>
                <a:spcPts val="2200"/>
              </a:lnSpc>
              <a:spcBef>
                <a:spcPts val="100"/>
              </a:spcBef>
            </a:pPr>
            <a:r>
              <a:rPr sz="2000" spc="-20" dirty="0">
                <a:solidFill>
                  <a:srgbClr val="1F3763"/>
                </a:solidFill>
                <a:latin typeface="Calibri"/>
                <a:cs typeface="Calibri"/>
              </a:rPr>
              <a:t>Государственное </a:t>
            </a:r>
            <a:r>
              <a:rPr sz="2000" spc="-15" dirty="0">
                <a:solidFill>
                  <a:srgbClr val="1F3763"/>
                </a:solidFill>
                <a:latin typeface="Calibri"/>
                <a:cs typeface="Calibri"/>
              </a:rPr>
              <a:t>бюджетное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учреждение </a:t>
            </a: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Пермского</a:t>
            </a:r>
            <a:r>
              <a:rPr sz="2000" spc="4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края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0"/>
              </a:lnSpc>
            </a:pPr>
            <a:r>
              <a:rPr sz="2000" spc="-10" dirty="0">
                <a:solidFill>
                  <a:srgbClr val="1F3763"/>
                </a:solidFill>
                <a:latin typeface="Calibri"/>
                <a:cs typeface="Calibri"/>
              </a:rPr>
              <a:t>«Центр психолого-педагогической, медицинской </a:t>
            </a:r>
            <a:r>
              <a:rPr sz="2000" dirty="0">
                <a:solidFill>
                  <a:srgbClr val="1F3763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социальной</a:t>
            </a:r>
            <a:r>
              <a:rPr sz="2000" spc="120" dirty="0">
                <a:solidFill>
                  <a:srgbClr val="1F3763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3763"/>
                </a:solidFill>
                <a:latin typeface="Calibri"/>
                <a:cs typeface="Calibri"/>
              </a:rPr>
              <a:t>помощи»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8445" y="975245"/>
            <a:ext cx="9435465" cy="0"/>
          </a:xfrm>
          <a:custGeom>
            <a:avLst/>
            <a:gdLst/>
            <a:ahLst/>
            <a:cxnLst/>
            <a:rect l="l" t="t" r="r" b="b"/>
            <a:pathLst>
              <a:path w="9435465">
                <a:moveTo>
                  <a:pt x="0" y="0"/>
                </a:moveTo>
                <a:lnTo>
                  <a:pt x="9434880" y="0"/>
                </a:lnTo>
              </a:path>
            </a:pathLst>
          </a:custGeom>
          <a:ln w="12599">
            <a:solidFill>
              <a:srgbClr val="2D4F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1358" y="164528"/>
            <a:ext cx="946073" cy="875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826" y="1094651"/>
            <a:ext cx="1067192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5" dirty="0">
                <a:latin typeface="Arial"/>
                <a:cs typeface="Arial"/>
              </a:rPr>
              <a:t>Система упражнений для развития фонематического слуха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950" y="2013343"/>
            <a:ext cx="1981200" cy="1625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16827" y="2133600"/>
            <a:ext cx="3585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1. Узнавание </a:t>
            </a:r>
          </a:p>
          <a:p>
            <a:pPr algn="ctr"/>
            <a:r>
              <a:rPr lang="ru-RU" sz="2800" dirty="0"/>
              <a:t>неречевых </a:t>
            </a:r>
          </a:p>
          <a:p>
            <a:pPr algn="ctr"/>
            <a:r>
              <a:rPr lang="ru-RU" sz="2800" dirty="0"/>
              <a:t>звуков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35550" y="2013342"/>
            <a:ext cx="2357501" cy="16255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2. Различение звуков речи по тембру, силе, высоте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949" y="2038375"/>
            <a:ext cx="2200745" cy="19903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13" y="4881420"/>
            <a:ext cx="2204992" cy="9541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0" y="4906821"/>
            <a:ext cx="2236296" cy="9541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02750" y="2212849"/>
            <a:ext cx="227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3.Различение сходных по звучанию слов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6982" y="4921591"/>
            <a:ext cx="2317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5.Различение звуков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69005" y="4901635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4.Различение слогов</a:t>
            </a:r>
          </a:p>
        </p:txBody>
      </p:sp>
      <p:pic>
        <p:nvPicPr>
          <p:cNvPr id="2050" name="Picture 2" descr="https://madou51.edummr.ru/wp-content/uploads/2019/09/7710-38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0" y="3896754"/>
            <a:ext cx="2580246" cy="25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3740150" y="2667000"/>
            <a:ext cx="1295400" cy="32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374804" y="2631908"/>
            <a:ext cx="2004146" cy="356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343052" y="4012075"/>
            <a:ext cx="407498" cy="869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8872046" y="5186877"/>
            <a:ext cx="630535" cy="383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25" y="4316148"/>
            <a:ext cx="2005758" cy="20846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86697" y="4450533"/>
            <a:ext cx="2215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6.Освоение навыков анализа и синтеза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66" y="5106912"/>
            <a:ext cx="884739" cy="4499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1462</Words>
  <Application>Microsoft Office PowerPoint</Application>
  <PresentationFormat>Произвольный</PresentationFormat>
  <Paragraphs>122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учреждение Пермского края</vt:lpstr>
      <vt:lpstr>Государственное бюджетное учреждение Пермского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Государственное бюджетное учреждение Пермского края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 Пермского края  «Центр психолого-педагогической,  медицинской и социальной помощи»</dc:title>
  <dc:creator>Малова Ксения Андеевна</dc:creator>
  <cp:lastModifiedBy>Пользователь</cp:lastModifiedBy>
  <cp:revision>45</cp:revision>
  <dcterms:created xsi:type="dcterms:W3CDTF">2021-02-14T14:49:44Z</dcterms:created>
  <dcterms:modified xsi:type="dcterms:W3CDTF">2022-04-05T09:03:16Z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2020-04-23T00:00:00Z</vt:filetime>
  </property>
  <property fmtid="{D5CDD505-2E9C-101B-9397-08002B2CF9AE}" pid="3" name="Creator">
    <vt:lpwstr>Impress</vt:lpwstr>
  </property>
  <property fmtid="{D5CDD505-2E9C-101B-9397-08002B2CF9AE}" pid="4" name="LastSaved">
    <vt:filetime>2020-04-23T00:00:00Z</vt:filetime>
  </property>
</Properties>
</file>