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6" r:id="rId2"/>
    <p:sldId id="257" r:id="rId3"/>
    <p:sldId id="258" r:id="rId4"/>
    <p:sldId id="270" r:id="rId5"/>
    <p:sldId id="271" r:id="rId6"/>
    <p:sldId id="273" r:id="rId7"/>
    <p:sldId id="272" r:id="rId8"/>
    <p:sldId id="274" r:id="rId9"/>
    <p:sldId id="275" r:id="rId10"/>
    <p:sldId id="276" r:id="rId11"/>
    <p:sldId id="277" r:id="rId12"/>
    <p:sldId id="278" r:id="rId13"/>
    <p:sldId id="296" r:id="rId14"/>
    <p:sldId id="280" r:id="rId15"/>
    <p:sldId id="297" r:id="rId16"/>
    <p:sldId id="282" r:id="rId17"/>
    <p:sldId id="283" r:id="rId18"/>
    <p:sldId id="259" r:id="rId19"/>
    <p:sldId id="260" r:id="rId20"/>
    <p:sldId id="261" r:id="rId21"/>
    <p:sldId id="284" r:id="rId22"/>
    <p:sldId id="298" r:id="rId23"/>
    <p:sldId id="299" r:id="rId24"/>
    <p:sldId id="300" r:id="rId25"/>
    <p:sldId id="263" r:id="rId26"/>
    <p:sldId id="287" r:id="rId27"/>
    <p:sldId id="290" r:id="rId28"/>
    <p:sldId id="264" r:id="rId29"/>
    <p:sldId id="288" r:id="rId30"/>
    <p:sldId id="291" r:id="rId31"/>
    <p:sldId id="292" r:id="rId32"/>
    <p:sldId id="293" r:id="rId33"/>
    <p:sldId id="265" r:id="rId34"/>
    <p:sldId id="302" r:id="rId35"/>
    <p:sldId id="266" r:id="rId36"/>
    <p:sldId id="303" r:id="rId37"/>
    <p:sldId id="294" r:id="rId38"/>
    <p:sldId id="295" r:id="rId39"/>
    <p:sldId id="269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-2190" y="-13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B37F48-3EA4-43AA-8940-76563FB4615A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69B9D3-8D1C-4C83-B288-A2C4D385CCE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658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12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18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69B9D3-8D1C-4C83-B288-A2C4D385CCEE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10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010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7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1041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1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6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4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39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79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137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992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44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E5682B0-E6E5-46A7-85F3-8853ED8F015C}" type="datetimeFigureOut">
              <a:rPr lang="ru-RU" smtClean="0"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904E2E4-D027-4E6B-8D96-D13530F5CCB8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75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4081" y="3353999"/>
            <a:ext cx="10058400" cy="1101621"/>
          </a:xfrm>
          <a:ln>
            <a:solidFill>
              <a:schemeClr val="bg1"/>
            </a:solidFill>
          </a:ln>
        </p:spPr>
        <p:txBody>
          <a:bodyPr anchor="ctr">
            <a:normAutofit fontScale="90000"/>
          </a:bodyPr>
          <a:lstStyle/>
          <a:p>
            <a:pPr algn="ctr"/>
            <a:r>
              <a:rPr lang="ru-RU" sz="6000" dirty="0" smtClean="0"/>
              <a:t>Содержательный раздел ФОП ДО  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Структура, содержание, новшества</a:t>
            </a:r>
          </a:p>
        </p:txBody>
      </p:sp>
    </p:spTree>
    <p:extLst>
      <p:ext uri="{BB962C8B-B14F-4D97-AF65-F5344CB8AC3E}">
        <p14:creationId xmlns:p14="http://schemas.microsoft.com/office/powerpoint/2010/main" val="41204222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</a:t>
            </a:r>
            <a:r>
              <a:rPr lang="ru-RU" sz="3200" dirty="0" smtClean="0"/>
              <a:t>содержание образовательной </a:t>
            </a:r>
            <a:r>
              <a:rPr lang="ru-RU" sz="3200" dirty="0" smtClean="0"/>
              <a:t>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4744" y="1845735"/>
            <a:ext cx="6167400" cy="92649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Задачи </a:t>
            </a:r>
            <a:r>
              <a:rPr lang="ru-RU" sz="2400" dirty="0" smtClean="0"/>
              <a:t>и содержание </a:t>
            </a:r>
            <a:r>
              <a:rPr lang="ru-RU" sz="2400" dirty="0" smtClean="0"/>
              <a:t>ОД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14691" y="1836497"/>
            <a:ext cx="2990734" cy="888229"/>
          </a:xfrm>
          <a:ln>
            <a:solidFill>
              <a:schemeClr val="accent1"/>
            </a:solidFill>
          </a:ln>
        </p:spPr>
        <p:txBody>
          <a:bodyPr anchor="ctr">
            <a:normAutofit fontScale="25000" lnSpcReduction="20000"/>
          </a:bodyPr>
          <a:lstStyle/>
          <a:p>
            <a:pPr algn="ctr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от </a:t>
            </a:r>
            <a:r>
              <a:rPr lang="ru-RU" sz="8000" dirty="0" smtClean="0"/>
              <a:t>2 месяцев до 1 </a:t>
            </a:r>
            <a:r>
              <a:rPr lang="ru-RU" sz="8000" dirty="0" smtClean="0"/>
              <a:t>года;</a:t>
            </a:r>
          </a:p>
          <a:p>
            <a:pPr algn="ctr"/>
            <a:r>
              <a:rPr lang="ru-RU" sz="8000" dirty="0"/>
              <a:t>от 1 года до 2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92693" y="5577796"/>
            <a:ext cx="10812731" cy="658242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Решение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 smtClean="0"/>
              <a:t>«Красота», «Культура»</a:t>
            </a:r>
            <a:endParaRPr lang="ru-RU" sz="24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694213" y="2188228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192695" y="2975430"/>
            <a:ext cx="6159450" cy="22787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формирование словаря;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звуковая культура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грамматический строй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связная речь;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 smtClean="0"/>
              <a:t>интерес к художественной </a:t>
            </a:r>
            <a:r>
              <a:rPr lang="ru-RU" sz="2200" dirty="0" smtClean="0"/>
              <a:t>литературе</a:t>
            </a:r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694213" y="4565072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9014691" y="2975430"/>
            <a:ext cx="2990734" cy="22787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2 лет до 3 лет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3631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</a:t>
            </a:r>
            <a:r>
              <a:rPr lang="ru-RU" sz="3200" dirty="0" smtClean="0"/>
              <a:t>содержание </a:t>
            </a:r>
            <a:r>
              <a:rPr lang="ru-RU" sz="3200" dirty="0" smtClean="0"/>
              <a:t>образовательной деятельности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48229" y="5060344"/>
            <a:ext cx="10355392" cy="88915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Решение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 smtClean="0"/>
              <a:t>«Культура», «Красота»</a:t>
            </a:r>
            <a:endParaRPr lang="ru-RU" sz="2400" dirty="0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248229" y="1836498"/>
            <a:ext cx="6214798" cy="30061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формирование словаря;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звуковая культура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грамматический строй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связная речь;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Интерес к </a:t>
            </a:r>
            <a:r>
              <a:rPr lang="ru-RU" sz="2400" dirty="0" smtClean="0"/>
              <a:t>художественной литературе;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п</a:t>
            </a:r>
            <a:r>
              <a:rPr lang="ru-RU" sz="2400" dirty="0" smtClean="0"/>
              <a:t>одготовка к обучению </a:t>
            </a:r>
            <a:r>
              <a:rPr lang="ru-RU" sz="2400" dirty="0" smtClean="0"/>
              <a:t>грамоте</a:t>
            </a:r>
            <a:endParaRPr lang="ru-RU" sz="2400" dirty="0" smtClean="0"/>
          </a:p>
          <a:p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573909" y="3254280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8774082" y="1836498"/>
            <a:ext cx="2990734" cy="300613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от </a:t>
            </a:r>
            <a:r>
              <a:rPr lang="ru-RU" sz="2400" dirty="0" smtClean="0"/>
              <a:t>3 лет до 4 лет</a:t>
            </a:r>
          </a:p>
          <a:p>
            <a:pPr algn="ctr"/>
            <a:r>
              <a:rPr lang="ru-RU" sz="2400" dirty="0" smtClean="0"/>
              <a:t>от 4 лет  до 5 лет </a:t>
            </a:r>
          </a:p>
          <a:p>
            <a:pPr algn="ctr"/>
            <a:r>
              <a:rPr lang="ru-RU" sz="2400" dirty="0" smtClean="0"/>
              <a:t>от 5 лет до 6 лет </a:t>
            </a:r>
          </a:p>
          <a:p>
            <a:pPr algn="ctr"/>
            <a:r>
              <a:rPr lang="ru-RU" sz="2400" dirty="0" smtClean="0"/>
              <a:t>от 6 лет до 7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5489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Структура образовательной области </a:t>
            </a:r>
            <a:r>
              <a:rPr lang="ru-RU" sz="4000" dirty="0" smtClean="0"/>
              <a:t>«Художественно-эстетическое </a:t>
            </a:r>
            <a:r>
              <a:rPr lang="ru-RU" sz="4000" dirty="0"/>
              <a:t>развитие»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</a:t>
            </a:r>
            <a:r>
              <a:rPr lang="ru-RU" sz="2000" dirty="0" smtClean="0"/>
              <a:t>содержание </a:t>
            </a:r>
            <a:r>
              <a:rPr lang="ru-RU" sz="2000" dirty="0"/>
              <a:t>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0925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</a:t>
            </a:r>
            <a:r>
              <a:rPr lang="ru-RU" sz="3200" dirty="0" smtClean="0"/>
              <a:t>содержание образовательной </a:t>
            </a:r>
            <a:r>
              <a:rPr lang="ru-RU" sz="3200" dirty="0" smtClean="0"/>
              <a:t>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4744" y="1845735"/>
            <a:ext cx="6167400" cy="92649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Задачи </a:t>
            </a:r>
            <a:r>
              <a:rPr lang="ru-RU" sz="2400" dirty="0" smtClean="0"/>
              <a:t>и содержание </a:t>
            </a:r>
            <a:r>
              <a:rPr lang="ru-RU" sz="2400" dirty="0" smtClean="0"/>
              <a:t>ОД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14691" y="1836497"/>
            <a:ext cx="2990734" cy="888229"/>
          </a:xfrm>
          <a:ln>
            <a:solidFill>
              <a:schemeClr val="accent1"/>
            </a:solidFill>
          </a:ln>
        </p:spPr>
        <p:txBody>
          <a:bodyPr anchor="ctr">
            <a:normAutofit fontScale="25000" lnSpcReduction="20000"/>
          </a:bodyPr>
          <a:lstStyle/>
          <a:p>
            <a:pPr algn="ctr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от </a:t>
            </a:r>
            <a:r>
              <a:rPr lang="ru-RU" sz="8000" dirty="0" smtClean="0"/>
              <a:t>2 месяцев до 1 </a:t>
            </a:r>
            <a:r>
              <a:rPr lang="ru-RU" sz="8000" dirty="0" smtClean="0"/>
              <a:t>года;</a:t>
            </a:r>
          </a:p>
          <a:p>
            <a:pPr algn="ctr"/>
            <a:r>
              <a:rPr lang="ru-RU" sz="8000" dirty="0"/>
              <a:t>от 1 года до 2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92693" y="5733144"/>
            <a:ext cx="10812731" cy="502894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200" dirty="0" smtClean="0"/>
              <a:t>Решение </a:t>
            </a:r>
            <a:r>
              <a:rPr lang="ru-RU" sz="2200" dirty="0" smtClean="0"/>
              <a:t>задач </a:t>
            </a:r>
            <a:r>
              <a:rPr lang="ru-RU" sz="2200" dirty="0"/>
              <a:t>воспитания направлено на приобщение детей к ценностям </a:t>
            </a:r>
            <a:r>
              <a:rPr lang="ru-RU" sz="2200" dirty="0" smtClean="0"/>
              <a:t>«Красота», «Культура»</a:t>
            </a:r>
            <a:endParaRPr lang="ru-RU" sz="22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694213" y="2188228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192695" y="2975430"/>
            <a:ext cx="6159450" cy="26415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приобщение к искусству;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изобразительная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конструктивная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музыкальная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театрализованная деятельность;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200" dirty="0"/>
              <a:t>культурно-досуговая деятельность</a:t>
            </a:r>
          </a:p>
          <a:p>
            <a:pPr lvl="1">
              <a:buFont typeface="Arial" panose="020B0604020202020204" pitchFamily="34" charset="0"/>
              <a:buChar char="•"/>
            </a:pPr>
            <a:endParaRPr lang="ru-RU" sz="2400" dirty="0" smtClean="0"/>
          </a:p>
        </p:txBody>
      </p:sp>
      <p:sp>
        <p:nvSpPr>
          <p:cNvPr id="12" name="Стрелка вправо 11"/>
          <p:cNvSpPr/>
          <p:nvPr/>
        </p:nvSpPr>
        <p:spPr>
          <a:xfrm>
            <a:off x="7694213" y="4163532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9014691" y="2975430"/>
            <a:ext cx="2990734" cy="264159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/>
              <a:t>от 3 лет до 4 лет</a:t>
            </a:r>
          </a:p>
          <a:p>
            <a:pPr algn="ctr"/>
            <a:r>
              <a:rPr lang="ru-RU" dirty="0"/>
              <a:t>от 4 лет  до 5 лет </a:t>
            </a:r>
          </a:p>
          <a:p>
            <a:pPr algn="ctr"/>
            <a:r>
              <a:rPr lang="ru-RU" dirty="0"/>
              <a:t>от 5 лет до 6 лет </a:t>
            </a:r>
          </a:p>
          <a:p>
            <a:pPr algn="ctr"/>
            <a:r>
              <a:rPr lang="ru-RU" dirty="0"/>
              <a:t>от 6 лет до 7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758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Структура образовательной области </a:t>
            </a:r>
            <a:r>
              <a:rPr lang="ru-RU" sz="4000" dirty="0" smtClean="0"/>
              <a:t>«Физическое </a:t>
            </a:r>
            <a:r>
              <a:rPr lang="ru-RU" sz="4000" dirty="0"/>
              <a:t>развитие»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</a:t>
            </a:r>
            <a:r>
              <a:rPr lang="ru-RU" sz="2000" dirty="0" smtClean="0"/>
              <a:t>содержание </a:t>
            </a:r>
            <a:r>
              <a:rPr lang="ru-RU" sz="2000" dirty="0"/>
              <a:t>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953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</a:t>
            </a:r>
            <a:r>
              <a:rPr lang="ru-RU" sz="3200" dirty="0" smtClean="0"/>
              <a:t>содержание образовательной </a:t>
            </a:r>
            <a:r>
              <a:rPr lang="ru-RU" sz="3200" dirty="0" smtClean="0"/>
              <a:t>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4744" y="2048936"/>
            <a:ext cx="6167400" cy="92649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Задачи </a:t>
            </a:r>
            <a:r>
              <a:rPr lang="ru-RU" sz="2400" dirty="0" smtClean="0"/>
              <a:t>и содержание </a:t>
            </a:r>
            <a:r>
              <a:rPr lang="ru-RU" sz="2400" dirty="0" smtClean="0"/>
              <a:t>ОД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14691" y="2039698"/>
            <a:ext cx="2990734" cy="888229"/>
          </a:xfrm>
          <a:ln>
            <a:solidFill>
              <a:schemeClr val="accent1"/>
            </a:solidFill>
          </a:ln>
        </p:spPr>
        <p:txBody>
          <a:bodyPr anchor="ctr">
            <a:normAutofit fontScale="25000" lnSpcReduction="20000"/>
          </a:bodyPr>
          <a:lstStyle/>
          <a:p>
            <a:pPr algn="ctr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от </a:t>
            </a:r>
            <a:r>
              <a:rPr lang="ru-RU" sz="8000" dirty="0" smtClean="0"/>
              <a:t>2 месяцев до 1 </a:t>
            </a:r>
            <a:r>
              <a:rPr lang="ru-RU" sz="8000" dirty="0" smtClean="0"/>
              <a:t>года;</a:t>
            </a:r>
          </a:p>
          <a:p>
            <a:pPr algn="ctr"/>
            <a:r>
              <a:rPr lang="ru-RU" sz="8000" dirty="0"/>
              <a:t>от 1 года до 2 лет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92693" y="5225144"/>
            <a:ext cx="10812731" cy="711200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Решение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/>
              <a:t>«Жизнь», «Здоровье»</a:t>
            </a:r>
            <a:endParaRPr lang="ru-RU" sz="24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694213" y="2391429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192695" y="3178631"/>
            <a:ext cx="6159450" cy="16546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основная гимнастика;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подвижные игры и игровые упражнения;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формирование основ ЗОЖ</a:t>
            </a:r>
          </a:p>
        </p:txBody>
      </p:sp>
      <p:sp>
        <p:nvSpPr>
          <p:cNvPr id="12" name="Стрелка вправо 11"/>
          <p:cNvSpPr/>
          <p:nvPr/>
        </p:nvSpPr>
        <p:spPr>
          <a:xfrm>
            <a:off x="7694213" y="3679702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3"/>
          <p:cNvSpPr txBox="1">
            <a:spLocks/>
          </p:cNvSpPr>
          <p:nvPr/>
        </p:nvSpPr>
        <p:spPr>
          <a:xfrm>
            <a:off x="9014691" y="3178631"/>
            <a:ext cx="2990734" cy="16546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от </a:t>
            </a:r>
            <a:r>
              <a:rPr lang="ru-RU" dirty="0" smtClean="0"/>
              <a:t>2 лет до 3 лет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8353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204686" y="4726435"/>
            <a:ext cx="10562877" cy="575890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 anchor="ctr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Решения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 smtClean="0"/>
              <a:t>«Жизнь», «Здоровье»</a:t>
            </a:r>
            <a:endParaRPr lang="ru-RU" sz="2400" dirty="0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204686" y="1880830"/>
            <a:ext cx="6332232" cy="2441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основная гимнастика;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грамматический строй речи;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спортивные упражнения;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формирование основ ЗОЖ;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активный </a:t>
            </a:r>
            <a:r>
              <a:rPr lang="ru-RU" sz="2400" dirty="0" smtClean="0"/>
              <a:t>отдых</a:t>
            </a:r>
            <a:endParaRPr lang="ru-RU" sz="2400" dirty="0" smtClean="0"/>
          </a:p>
        </p:txBody>
      </p:sp>
      <p:sp>
        <p:nvSpPr>
          <p:cNvPr id="16" name="Объект 3"/>
          <p:cNvSpPr txBox="1">
            <a:spLocks/>
          </p:cNvSpPr>
          <p:nvPr/>
        </p:nvSpPr>
        <p:spPr>
          <a:xfrm>
            <a:off x="8776830" y="1880830"/>
            <a:ext cx="2990734" cy="244178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 fontScale="925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от </a:t>
            </a:r>
            <a:r>
              <a:rPr lang="ru-RU" sz="2400" dirty="0" smtClean="0"/>
              <a:t>3 лет до 4 лет</a:t>
            </a:r>
          </a:p>
          <a:p>
            <a:pPr algn="ctr"/>
            <a:r>
              <a:rPr lang="ru-RU" sz="2400" dirty="0" smtClean="0"/>
              <a:t>от 4 лет до 5 лет</a:t>
            </a:r>
          </a:p>
          <a:p>
            <a:pPr algn="ctr"/>
            <a:r>
              <a:rPr lang="ru-RU" sz="2400" dirty="0" smtClean="0"/>
              <a:t>от 5 лет до 6 лет</a:t>
            </a:r>
          </a:p>
          <a:p>
            <a:pPr algn="ctr"/>
            <a:r>
              <a:rPr lang="ru-RU" sz="2400" dirty="0"/>
              <a:t>о</a:t>
            </a:r>
            <a:r>
              <a:rPr lang="ru-RU" sz="2400" dirty="0" smtClean="0"/>
              <a:t>т 6 лет до 7 лет  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7732058" y="3044275"/>
            <a:ext cx="849632" cy="25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128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Вариативные формы, способы, методы и средства реализации ФОП ДО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</a:t>
            </a:r>
            <a:r>
              <a:rPr lang="ru-RU" sz="2000" dirty="0" smtClean="0"/>
              <a:t>содержание </a:t>
            </a:r>
            <a:r>
              <a:rPr lang="ru-RU" sz="2000" dirty="0"/>
              <a:t>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77738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/>
              <a:t>Вариативные формы, способы, методы и средства реализации ФОП ДО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7280" y="1737360"/>
            <a:ext cx="10058400" cy="736282"/>
          </a:xfrm>
        </p:spPr>
        <p:txBody>
          <a:bodyPr/>
          <a:lstStyle/>
          <a:p>
            <a:pPr algn="ctr"/>
            <a:r>
              <a:rPr lang="ru-RU" dirty="0" smtClean="0"/>
              <a:t>Дошкольное образование может быть получено </a:t>
            </a:r>
            <a:r>
              <a:rPr lang="ru-RU" u="sng" dirty="0" smtClean="0"/>
              <a:t>двумя </a:t>
            </a:r>
            <a:r>
              <a:rPr lang="ru-RU" dirty="0" smtClean="0"/>
              <a:t>способами: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97280" y="2360661"/>
            <a:ext cx="4937760" cy="2167796"/>
          </a:xfrm>
        </p:spPr>
        <p:txBody>
          <a:bodyPr>
            <a:normAutofit/>
          </a:bodyPr>
          <a:lstStyle/>
          <a:p>
            <a:r>
              <a:rPr lang="ru-RU" sz="2400" dirty="0"/>
              <a:t>В ДОО или в форме семейного образования. Ребенок может посещать детский сад или получать дошкольное образование дома. Форму определяют родители с учетом мнения ребенка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4293" y="4690955"/>
            <a:ext cx="11265408" cy="1262908"/>
          </a:xfrm>
        </p:spPr>
        <p:txBody>
          <a:bodyPr>
            <a:normAutofit/>
          </a:bodyPr>
          <a:lstStyle/>
          <a:p>
            <a:r>
              <a:rPr lang="ru-RU" dirty="0"/>
              <a:t>При реализации образовательных программ дошкольного образования могут использоваться различные образовательные технологии, в том числе дистанционные образовательные технологии, электронное обучение </a:t>
            </a:r>
            <a:r>
              <a:rPr lang="ru-RU" dirty="0" smtClean="0"/>
              <a:t>в </a:t>
            </a:r>
            <a:r>
              <a:rPr lang="ru-RU" dirty="0"/>
              <a:t>соответствии с требованиями СП 2.4.3648-20 и СанПиН 1.2.3685-21.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455664" y="2360661"/>
            <a:ext cx="4937760" cy="1993625"/>
          </a:xfrm>
        </p:spPr>
        <p:txBody>
          <a:bodyPr>
            <a:normAutofit/>
          </a:bodyPr>
          <a:lstStyle/>
          <a:p>
            <a:r>
              <a:rPr lang="ru-RU" sz="2400" dirty="0"/>
              <a:t>Через сетевую форму на основе договора с другими образовательными организациями, организациями культуры, физкультуры и спорта и пр.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933418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68307" y="1139951"/>
            <a:ext cx="10058400" cy="554645"/>
          </a:xfrm>
        </p:spPr>
        <p:txBody>
          <a:bodyPr>
            <a:noAutofit/>
          </a:bodyPr>
          <a:lstStyle/>
          <a:p>
            <a:r>
              <a:rPr lang="ru-RU" sz="4000" dirty="0"/>
              <a:t>Как выбирать и применять способы, методы и </a:t>
            </a:r>
            <a:r>
              <a:rPr lang="ru-RU" sz="4000" dirty="0" smtClean="0"/>
              <a:t>средства реализации ФОП ДО </a:t>
            </a:r>
            <a:endParaRPr lang="ru-RU" sz="4000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19313" y="1791855"/>
            <a:ext cx="11509829" cy="4525818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Педагог </a:t>
            </a:r>
            <a:r>
              <a:rPr lang="ru-RU" sz="2400" dirty="0"/>
              <a:t>определяет </a:t>
            </a:r>
            <a:r>
              <a:rPr lang="ru-RU" sz="2400" dirty="0" smtClean="0"/>
              <a:t>самостоятельно </a:t>
            </a:r>
            <a:r>
              <a:rPr lang="ru-RU" sz="2400" dirty="0"/>
              <a:t>в соответствии с задачами воспитания и обучения, возрастными и индивидуальными особенностями детей, спецификой их образовательных потребностей и </a:t>
            </a:r>
            <a:r>
              <a:rPr lang="ru-RU" sz="2400" dirty="0" smtClean="0"/>
              <a:t>интересов.</a:t>
            </a:r>
            <a:endParaRPr lang="ru-RU" sz="2400" dirty="0" smtClean="0"/>
          </a:p>
          <a:p>
            <a:r>
              <a:rPr lang="ru-RU" sz="2400" dirty="0" smtClean="0"/>
              <a:t>2. Педагог может ориентироваться </a:t>
            </a:r>
            <a:r>
              <a:rPr lang="ru-RU" sz="2400" dirty="0"/>
              <a:t>на свою практику воспитания и обучения детей, результативность форм, методов, средств образовательной деятельности применительно к конкретной возрастной </a:t>
            </a:r>
            <a:r>
              <a:rPr lang="ru-RU" sz="2400" dirty="0" smtClean="0"/>
              <a:t>группе.</a:t>
            </a:r>
          </a:p>
          <a:p>
            <a:r>
              <a:rPr lang="ru-RU" sz="2400" dirty="0"/>
              <a:t>3. </a:t>
            </a:r>
            <a:r>
              <a:rPr lang="ru-RU" sz="2400" dirty="0" smtClean="0"/>
              <a:t>Педагог должен учитывать </a:t>
            </a:r>
            <a:r>
              <a:rPr lang="ru-RU" sz="2400" dirty="0"/>
              <a:t>педагогический потенциал каждого </a:t>
            </a:r>
            <a:r>
              <a:rPr lang="ru-RU" sz="2400" dirty="0" smtClean="0"/>
              <a:t>метода и </a:t>
            </a:r>
            <a:r>
              <a:rPr lang="ru-RU" sz="2400" dirty="0"/>
              <a:t>условия его </a:t>
            </a:r>
            <a:r>
              <a:rPr lang="ru-RU" sz="2400" dirty="0" smtClean="0"/>
              <a:t>применения. А также </a:t>
            </a:r>
            <a:r>
              <a:rPr lang="ru-RU" sz="2400" dirty="0"/>
              <a:t>цели и задачи, </a:t>
            </a:r>
            <a:r>
              <a:rPr lang="ru-RU" sz="2400" dirty="0" smtClean="0"/>
              <a:t>прогнозировать </a:t>
            </a:r>
            <a:r>
              <a:rPr lang="ru-RU" sz="2400" dirty="0"/>
              <a:t>возможные </a:t>
            </a:r>
            <a:r>
              <a:rPr lang="ru-RU" sz="2400" dirty="0" smtClean="0"/>
              <a:t>результаты. </a:t>
            </a:r>
          </a:p>
          <a:p>
            <a:r>
              <a:rPr lang="ru-RU" sz="2400" dirty="0" smtClean="0"/>
              <a:t>4. </a:t>
            </a:r>
            <a:r>
              <a:rPr lang="ru-RU" sz="2400" dirty="0"/>
              <a:t>При использовании </a:t>
            </a:r>
            <a:r>
              <a:rPr lang="ru-RU" sz="2400" dirty="0" smtClean="0"/>
              <a:t>различных средствах </a:t>
            </a:r>
            <a:r>
              <a:rPr lang="ru-RU" sz="2400" dirty="0"/>
              <a:t>воспитания и обучения, в том числе технические, </a:t>
            </a:r>
            <a:r>
              <a:rPr lang="ru-RU" sz="2400" dirty="0" smtClean="0"/>
              <a:t>расходных материалов, игрового, спортивного, оздоровительного оборудования, инвентаря, </a:t>
            </a:r>
            <a:r>
              <a:rPr lang="ru-RU" sz="2400" dirty="0"/>
              <a:t>а также образовательные технологии, </a:t>
            </a:r>
            <a:r>
              <a:rPr lang="ru-RU" sz="2400" dirty="0" smtClean="0"/>
              <a:t>должны отвечать требованиям </a:t>
            </a:r>
            <a:r>
              <a:rPr lang="ru-RU" sz="2400" dirty="0"/>
              <a:t>СП 2.4.3648-20 и СанПиН 1.2.3685-21</a:t>
            </a:r>
          </a:p>
        </p:txBody>
      </p:sp>
    </p:spTree>
    <p:extLst>
      <p:ext uri="{BB962C8B-B14F-4D97-AF65-F5344CB8AC3E}">
        <p14:creationId xmlns:p14="http://schemas.microsoft.com/office/powerpoint/2010/main" val="415795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79" y="637309"/>
            <a:ext cx="10269272" cy="1450757"/>
          </a:xfrm>
        </p:spPr>
        <p:txBody>
          <a:bodyPr anchor="ctr"/>
          <a:lstStyle/>
          <a:p>
            <a:r>
              <a:rPr lang="ru-RU" dirty="0" smtClean="0"/>
              <a:t>Содержание содержательного раздела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728217"/>
            <a:ext cx="10556655" cy="4504632"/>
          </a:xfrm>
        </p:spPr>
        <p:txBody>
          <a:bodyPr>
            <a:normAutofit/>
          </a:bodyPr>
          <a:lstStyle/>
          <a:p>
            <a:r>
              <a:rPr lang="ru-RU" dirty="0"/>
              <a:t>1. </a:t>
            </a:r>
            <a:r>
              <a:rPr lang="ru-RU" sz="2400" dirty="0"/>
              <a:t>Задачи и содержание образовательной деятельность по каждой из образовательных областей для всех возрастных групп.</a:t>
            </a:r>
          </a:p>
          <a:p>
            <a:r>
              <a:rPr lang="ru-RU" sz="2400" dirty="0"/>
              <a:t>2. Вариативные формы, способы, методы и средства реализации ФОП.</a:t>
            </a:r>
          </a:p>
          <a:p>
            <a:r>
              <a:rPr lang="ru-RU" sz="2400" dirty="0"/>
              <a:t>3. Особенности образовательной деятельности разных видов и культурных практик.</a:t>
            </a:r>
          </a:p>
          <a:p>
            <a:r>
              <a:rPr lang="ru-RU" sz="2400" dirty="0"/>
              <a:t>4. Способы и </a:t>
            </a:r>
            <a:r>
              <a:rPr lang="ru-RU" sz="2400" dirty="0">
                <a:latin typeface="+mj-lt"/>
              </a:rPr>
              <a:t>направления</a:t>
            </a:r>
            <a:r>
              <a:rPr lang="ru-RU" sz="2400" dirty="0"/>
              <a:t> поддержки детской инициативы.</a:t>
            </a:r>
          </a:p>
          <a:p>
            <a:r>
              <a:rPr lang="ru-RU" sz="2400" dirty="0"/>
              <a:t>5. Особенности взаимодействия педагогического коллектива с семьями обучающихся.</a:t>
            </a:r>
          </a:p>
          <a:p>
            <a:r>
              <a:rPr lang="ru-RU" sz="2400" dirty="0"/>
              <a:t>6. Направления, задачи и содержание коррекционно-развивающей работы.</a:t>
            </a:r>
          </a:p>
          <a:p>
            <a:r>
              <a:rPr lang="ru-RU" sz="2400" dirty="0"/>
              <a:t>7. Федеральная рабочая программа </a:t>
            </a:r>
            <a:r>
              <a:rPr lang="ru-RU" sz="2400" dirty="0" smtClean="0"/>
              <a:t>воспитания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73926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/>
              <a:t>Особенности образовательной деятельности разных видов и культурных практик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112955" y="2651758"/>
            <a:ext cx="4937760" cy="1476895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/>
              <a:t>О</a:t>
            </a:r>
            <a:r>
              <a:rPr lang="ru-RU" sz="2400" dirty="0" smtClean="0"/>
              <a:t>бразовательную </a:t>
            </a:r>
            <a:r>
              <a:rPr lang="ru-RU" sz="2400" dirty="0" smtClean="0"/>
              <a:t>деятельность 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/>
              <a:t>процессе организации различных видов детской </a:t>
            </a:r>
            <a:r>
              <a:rPr lang="ru-RU" sz="2400" dirty="0" smtClean="0"/>
              <a:t>деятельности</a:t>
            </a:r>
            <a:endParaRPr lang="ru-RU" sz="24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6574971" y="2651758"/>
            <a:ext cx="4601029" cy="14768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/>
              <a:t>С</a:t>
            </a:r>
            <a:r>
              <a:rPr lang="ru-RU" sz="2400" dirty="0" smtClean="0"/>
              <a:t>амостоятельную деятельность детей</a:t>
            </a:r>
          </a:p>
          <a:p>
            <a:endParaRPr lang="ru-RU" dirty="0"/>
          </a:p>
        </p:txBody>
      </p:sp>
      <p:sp>
        <p:nvSpPr>
          <p:cNvPr id="8" name="Объект 4"/>
          <p:cNvSpPr txBox="1">
            <a:spLocks/>
          </p:cNvSpPr>
          <p:nvPr/>
        </p:nvSpPr>
        <p:spPr>
          <a:xfrm>
            <a:off x="1112955" y="4562992"/>
            <a:ext cx="4937760" cy="125591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dirty="0" smtClean="0"/>
              <a:t>Образовательную деятельность </a:t>
            </a:r>
            <a:br>
              <a:rPr lang="ru-RU" sz="2400" dirty="0" smtClean="0"/>
            </a:br>
            <a:r>
              <a:rPr lang="ru-RU" sz="2400" dirty="0" smtClean="0"/>
              <a:t>в </a:t>
            </a:r>
            <a:r>
              <a:rPr lang="ru-RU" sz="2400" dirty="0" smtClean="0"/>
              <a:t>ходе режимных процессов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6574971" y="4562993"/>
            <a:ext cx="4601029" cy="12559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87313" indent="0" algn="ctr">
              <a:buNone/>
            </a:pPr>
            <a:r>
              <a:rPr lang="ru-RU" sz="2400" dirty="0" smtClean="0">
                <a:latin typeface="+mj-lt"/>
              </a:rPr>
              <a:t>Взаимодействие </a:t>
            </a:r>
            <a:r>
              <a:rPr lang="ru-RU" sz="2400" dirty="0" smtClean="0">
                <a:latin typeface="+mj-lt"/>
              </a:rPr>
              <a:t>с семьями детей по реализации образовательной программы ДО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740006" y="1967077"/>
            <a:ext cx="6925294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500" dirty="0"/>
              <a:t>Образовательная деятельность в ДОО включает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15083293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Формы работы с детьми  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Игра, занятие, культурные практики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72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79" y="1930400"/>
            <a:ext cx="10238377" cy="3938694"/>
          </a:xfrm>
        </p:spPr>
        <p:txBody>
          <a:bodyPr/>
          <a:lstStyle/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занимает </a:t>
            </a:r>
            <a:r>
              <a:rPr lang="ru-RU" sz="2400" dirty="0"/>
              <a:t>центральное место в жизни ребенка; 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/>
              <a:t>в</a:t>
            </a:r>
            <a:r>
              <a:rPr lang="ru-RU" sz="2400" dirty="0" smtClean="0"/>
              <a:t>ыполняет </a:t>
            </a:r>
            <a:r>
              <a:rPr lang="ru-RU" sz="2400" dirty="0"/>
              <a:t>обучающую, познавательную, развивающую, воспитательную, социокультурную, коммуникативную, </a:t>
            </a:r>
            <a:r>
              <a:rPr lang="ru-RU" sz="2400" dirty="0" err="1"/>
              <a:t>эмоциогенную</a:t>
            </a:r>
            <a:r>
              <a:rPr lang="ru-RU" sz="2400" dirty="0"/>
              <a:t>, </a:t>
            </a:r>
            <a:r>
              <a:rPr lang="ru-RU" sz="2400" dirty="0" smtClean="0"/>
              <a:t>психотерапевтическую и </a:t>
            </a:r>
            <a:r>
              <a:rPr lang="ru-RU" sz="2400" dirty="0"/>
              <a:t>другие функции; 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выступает </a:t>
            </a:r>
            <a:r>
              <a:rPr lang="ru-RU" sz="2400" dirty="0"/>
              <a:t>как форма организации жизни и деятельности детей, средство разностороннего развития их личности; метод или прием обучения; средство саморазвития, самовоспитания, самообучения, </a:t>
            </a:r>
            <a:r>
              <a:rPr lang="ru-RU" sz="2400" dirty="0" err="1"/>
              <a:t>саморегуляции</a:t>
            </a:r>
            <a:r>
              <a:rPr lang="ru-RU" sz="2400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9847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Занятие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6380"/>
          </a:xfrm>
        </p:spPr>
        <p:txBody>
          <a:bodyPr>
            <a:no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занимательное </a:t>
            </a:r>
            <a:r>
              <a:rPr lang="ru-RU" sz="2400" dirty="0"/>
              <a:t>и интересное для детей дело, которое развивает их; 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деятельность</a:t>
            </a:r>
            <a:r>
              <a:rPr lang="ru-RU" sz="2400" dirty="0"/>
              <a:t>, которую организует педагог и в ходе которой дети осваивают одну или несколько образовательных областей в интеграции; 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форма </a:t>
            </a:r>
            <a:r>
              <a:rPr lang="ru-RU" sz="2400" dirty="0"/>
              <a:t>организации обучения детей, наряду </a:t>
            </a:r>
            <a:r>
              <a:rPr lang="ru-RU" sz="2400" dirty="0" smtClean="0"/>
              <a:t>с дидактическими играми, </a:t>
            </a:r>
            <a:r>
              <a:rPr lang="ru-RU" sz="2400" dirty="0"/>
              <a:t>экскурсиями</a:t>
            </a:r>
            <a:r>
              <a:rPr lang="ru-RU" sz="2400" dirty="0" smtClean="0"/>
              <a:t> и др. </a:t>
            </a:r>
            <a:r>
              <a:rPr lang="ru-RU" sz="2400" dirty="0"/>
              <a:t>Может быть в виде образовательных </a:t>
            </a:r>
            <a:r>
              <a:rPr lang="ru-RU" sz="2400" dirty="0" smtClean="0"/>
              <a:t>и проблемно-обучающих ситуаций</a:t>
            </a:r>
            <a:r>
              <a:rPr lang="ru-RU" sz="2400" dirty="0"/>
              <a:t>, тематических событий, проектной </a:t>
            </a:r>
            <a:r>
              <a:rPr lang="ru-RU" sz="2400" dirty="0" smtClean="0"/>
              <a:t>деятельности, </a:t>
            </a:r>
            <a:r>
              <a:rPr lang="ru-RU" sz="2400" dirty="0"/>
              <a:t>творческих и исследовательских проектов </a:t>
            </a:r>
          </a:p>
          <a:p>
            <a:r>
              <a:rPr lang="ru-RU" sz="2400" dirty="0"/>
              <a:t>Введение термина </a:t>
            </a:r>
            <a:r>
              <a:rPr lang="ru-RU" sz="2400" dirty="0" smtClean="0"/>
              <a:t>«занятие» </a:t>
            </a:r>
            <a:r>
              <a:rPr lang="ru-RU" sz="2400" dirty="0"/>
              <a:t>не означает регламентацию процесса. Термин фиксирует форму организации образовательной деятельности. Содержание и педагогически обоснованную методику проведения занятий педагог может выбирать самостоятельно</a:t>
            </a:r>
          </a:p>
        </p:txBody>
      </p:sp>
    </p:spTree>
    <p:extLst>
      <p:ext uri="{BB962C8B-B14F-4D97-AF65-F5344CB8AC3E}">
        <p14:creationId xmlns:p14="http://schemas.microsoft.com/office/powerpoint/2010/main" val="35888746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Культурные </a:t>
            </a:r>
            <a:r>
              <a:rPr lang="ru-RU" dirty="0" smtClean="0"/>
              <a:t>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944914"/>
            <a:ext cx="10058400" cy="3924180"/>
          </a:xfrm>
        </p:spPr>
        <p:txBody>
          <a:bodyPr/>
          <a:lstStyle/>
          <a:p>
            <a:pPr marL="177800" indent="-177800">
              <a:buFont typeface="Wingdings" pitchFamily="2" charset="2"/>
              <a:buChar char="§"/>
            </a:pPr>
            <a:r>
              <a:rPr lang="ru-RU" sz="2400" dirty="0" smtClean="0"/>
              <a:t>проходят </a:t>
            </a:r>
            <a:r>
              <a:rPr lang="ru-RU" sz="2400" dirty="0"/>
              <a:t>во вторую половину дня; 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ru-RU" sz="2400" dirty="0" smtClean="0"/>
              <a:t>предусматривают </a:t>
            </a:r>
            <a:r>
              <a:rPr lang="ru-RU" sz="2400" dirty="0"/>
              <a:t>разные варианты: игровую, продуктивную, познавательно-исследовательскую практики, чтение художественной литературы; 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ru-RU" sz="2400" dirty="0" smtClean="0"/>
              <a:t>могут </a:t>
            </a:r>
            <a:r>
              <a:rPr lang="ru-RU" sz="2400" dirty="0"/>
              <a:t>быть разной тематики, которую определяет педагог на основе вопросов, интереса детей к явлениям окружающей действительности или предметам, значимых событий, неожиданных явлений, художественной литературы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4778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ru-RU" sz="4000" dirty="0"/>
              <a:t>Способы и направления поддержки детской инициативы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1117600" y="2066665"/>
            <a:ext cx="2989943" cy="513100"/>
          </a:xfrm>
        </p:spPr>
        <p:txBody>
          <a:bodyPr>
            <a:normAutofit fontScale="92500"/>
          </a:bodyPr>
          <a:lstStyle/>
          <a:p>
            <a:pPr algn="ctr"/>
            <a:r>
              <a:rPr lang="ru-RU" dirty="0" smtClean="0"/>
              <a:t>Деятельность педагога 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161143" y="2930580"/>
            <a:ext cx="2844799" cy="2599363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 smtClean="0"/>
              <a:t>Поощрять свободную </a:t>
            </a:r>
            <a:r>
              <a:rPr lang="ru-RU" sz="2400" dirty="0"/>
              <a:t>самостоятельную деятельность детей, в основе которой </a:t>
            </a:r>
            <a:r>
              <a:rPr lang="ru-RU" sz="2400" dirty="0" smtClean="0"/>
              <a:t>лежит их интересы </a:t>
            </a:r>
            <a:r>
              <a:rPr lang="ru-RU" sz="2400" dirty="0"/>
              <a:t>и предпочтения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4610391" y="1970463"/>
            <a:ext cx="2825496" cy="708850"/>
          </a:xfrm>
        </p:spPr>
        <p:txBody>
          <a:bodyPr/>
          <a:lstStyle/>
          <a:p>
            <a:pPr algn="ctr"/>
            <a:r>
              <a:rPr lang="ru-RU" dirty="0" smtClean="0"/>
              <a:t>Время деятельности 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4"/>
          </p:nvPr>
        </p:nvSpPr>
        <p:spPr>
          <a:xfrm>
            <a:off x="4615543" y="2930580"/>
            <a:ext cx="3077028" cy="2570335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ru-RU" sz="2400" dirty="0" smtClean="0"/>
              <a:t>Утро, </a:t>
            </a:r>
            <a:r>
              <a:rPr lang="ru-RU" sz="2400" dirty="0"/>
              <a:t>когда ребенок приходит в </a:t>
            </a:r>
            <a:r>
              <a:rPr lang="ru-RU" sz="2400" dirty="0" smtClean="0"/>
              <a:t>ДОО;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ru-RU" sz="2400" dirty="0" smtClean="0"/>
              <a:t>вторая </a:t>
            </a:r>
            <a:r>
              <a:rPr lang="ru-RU" sz="2400" dirty="0"/>
              <a:t>половина </a:t>
            </a:r>
            <a:r>
              <a:rPr lang="ru-RU" sz="2400" dirty="0" smtClean="0"/>
              <a:t>дня</a:t>
            </a:r>
            <a:endParaRPr lang="ru-RU" sz="2400" dirty="0"/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8097012" y="1943031"/>
            <a:ext cx="2987331" cy="736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Виды деятельности </a:t>
            </a:r>
            <a:endParaRPr lang="ru-RU" dirty="0"/>
          </a:p>
        </p:txBody>
      </p:sp>
      <p:sp>
        <p:nvSpPr>
          <p:cNvPr id="9" name="Объект 6"/>
          <p:cNvSpPr txBox="1">
            <a:spLocks/>
          </p:cNvSpPr>
          <p:nvPr/>
        </p:nvSpPr>
        <p:spPr>
          <a:xfrm>
            <a:off x="8097012" y="2930580"/>
            <a:ext cx="3166074" cy="25558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/>
              <a:t>Любая деятельность ребенка в ДОО может протекать в форме самостоятельной инициативной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2539727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Особенности взаимодействия педагогического коллектива с семьями воспитанников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Цель, направления, принципы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6389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943429"/>
            <a:ext cx="10058400" cy="902623"/>
          </a:xfrm>
        </p:spPr>
        <p:txBody>
          <a:bodyPr anchor="ctr">
            <a:normAutofit/>
          </a:bodyPr>
          <a:lstStyle/>
          <a:p>
            <a:r>
              <a:rPr lang="ru-RU" dirty="0" smtClean="0"/>
              <a:t>Цель </a:t>
            </a:r>
            <a:r>
              <a:rPr lang="ru-RU" dirty="0" smtClean="0"/>
              <a:t>взаимодействия</a:t>
            </a:r>
            <a:endParaRPr lang="ru-RU" sz="4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86971" y="1846052"/>
            <a:ext cx="10755086" cy="3592946"/>
          </a:xfrm>
          <a:ln>
            <a:noFill/>
          </a:ln>
        </p:spPr>
        <p:txBody>
          <a:bodyPr>
            <a:normAutofit/>
          </a:bodyPr>
          <a:lstStyle/>
          <a:p>
            <a:r>
              <a:rPr lang="ru-RU" dirty="0" smtClean="0"/>
              <a:t>        </a:t>
            </a:r>
            <a:endParaRPr lang="ru-RU" sz="2600" dirty="0" smtClean="0"/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приоритет </a:t>
            </a:r>
            <a:r>
              <a:rPr lang="ru-RU" sz="2400" dirty="0" smtClean="0"/>
              <a:t>семьи в воспитании, обучении и развитии ребенка; 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открытость </a:t>
            </a:r>
            <a:r>
              <a:rPr lang="ru-RU" sz="2400" dirty="0" smtClean="0"/>
              <a:t>для родителей информации об особенностях пребывания ребенка в группе; 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взаимное </a:t>
            </a:r>
            <a:r>
              <a:rPr lang="ru-RU" sz="2400" dirty="0" smtClean="0"/>
              <a:t>доверие, уважение и доброжелательность во взаимоотношениях педагогов и родителей; 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индивидуально-дифференцированный </a:t>
            </a:r>
            <a:r>
              <a:rPr lang="ru-RU" sz="2400" dirty="0" smtClean="0"/>
              <a:t>подход к каждой семье; 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err="1" smtClean="0"/>
              <a:t>возрастосообразность</a:t>
            </a:r>
            <a:r>
              <a:rPr lang="ru-RU" sz="2400" dirty="0" smtClean="0"/>
              <a:t>: учет особенностей характера отношений ребенка с родителями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87150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870857"/>
            <a:ext cx="10058400" cy="975195"/>
          </a:xfrm>
        </p:spPr>
        <p:txBody>
          <a:bodyPr anchor="ctr">
            <a:noAutofit/>
          </a:bodyPr>
          <a:lstStyle/>
          <a:p>
            <a:r>
              <a:rPr lang="ru-RU" sz="4300" dirty="0"/>
              <a:t>Принципы </a:t>
            </a:r>
            <a:r>
              <a:rPr lang="ru-RU" sz="4300" dirty="0" smtClean="0"/>
              <a:t>построения </a:t>
            </a:r>
            <a:r>
              <a:rPr lang="ru-RU" sz="4400" dirty="0" smtClean="0"/>
              <a:t>взаимодействия</a:t>
            </a:r>
            <a:endParaRPr lang="ru-RU" sz="43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46629" y="2346036"/>
            <a:ext cx="10189028" cy="2854037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  </a:t>
            </a:r>
            <a:r>
              <a:rPr lang="ru-RU" sz="2600" dirty="0" smtClean="0"/>
              <a:t>• </a:t>
            </a:r>
            <a:r>
              <a:rPr lang="ru-RU" sz="2400" dirty="0"/>
              <a:t>приоритет семьи в воспитании, обучении и развитии ребенка;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 smtClean="0"/>
              <a:t>• </a:t>
            </a:r>
            <a:r>
              <a:rPr lang="ru-RU" sz="2400" dirty="0"/>
              <a:t>открытость для родителей информации об особенностях пребывания ребенка в группе;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 smtClean="0"/>
              <a:t>• </a:t>
            </a:r>
            <a:r>
              <a:rPr lang="ru-RU" sz="2400" dirty="0"/>
              <a:t>взаимное доверие, уважение и доброжелательность во взаимоотношениях педагогов и родителей;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 smtClean="0"/>
              <a:t>• </a:t>
            </a:r>
            <a:r>
              <a:rPr lang="ru-RU" sz="2400" dirty="0"/>
              <a:t>индивидуально-дифференцированный подход к каждой семье; </a:t>
            </a:r>
            <a:endParaRPr lang="ru-RU" sz="2400" dirty="0" smtClean="0"/>
          </a:p>
          <a:p>
            <a:pPr marL="201168" lvl="1" indent="0">
              <a:buNone/>
            </a:pPr>
            <a:r>
              <a:rPr lang="ru-RU" sz="2400" dirty="0"/>
              <a:t>• </a:t>
            </a:r>
            <a:r>
              <a:rPr lang="ru-RU" sz="2400" dirty="0" err="1"/>
              <a:t>возрастосообразность</a:t>
            </a:r>
            <a:r>
              <a:rPr lang="ru-RU" sz="2400" dirty="0"/>
              <a:t>: учет особенностей характера отношений ребенка с родителями</a:t>
            </a:r>
          </a:p>
        </p:txBody>
      </p:sp>
    </p:spTree>
    <p:extLst>
      <p:ext uri="{BB962C8B-B14F-4D97-AF65-F5344CB8AC3E}">
        <p14:creationId xmlns:p14="http://schemas.microsoft.com/office/powerpoint/2010/main" val="4056694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914400"/>
            <a:ext cx="10058400" cy="931652"/>
          </a:xfrm>
        </p:spPr>
        <p:txBody>
          <a:bodyPr anchor="ctr">
            <a:normAutofit/>
          </a:bodyPr>
          <a:lstStyle/>
          <a:p>
            <a:r>
              <a:rPr lang="ru-RU" sz="4000" dirty="0"/>
              <a:t>Направления </a:t>
            </a:r>
            <a:r>
              <a:rPr lang="ru-RU" sz="4000" dirty="0" smtClean="0"/>
              <a:t>деятельности</a:t>
            </a:r>
            <a:endParaRPr lang="ru-RU" sz="4000" dirty="0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957942" y="1976582"/>
            <a:ext cx="10638972" cy="4411133"/>
          </a:xfrm>
        </p:spPr>
        <p:txBody>
          <a:bodyPr>
            <a:normAutofit/>
          </a:bodyPr>
          <a:lstStyle/>
          <a:p>
            <a:pPr marL="201168" lvl="1" indent="0" algn="ctr">
              <a:buNone/>
            </a:pPr>
            <a:r>
              <a:rPr lang="ru-RU" sz="2400" b="1" dirty="0" err="1" smtClean="0"/>
              <a:t>Диагностико</a:t>
            </a:r>
            <a:r>
              <a:rPr lang="ru-RU" sz="2400" b="1" dirty="0" smtClean="0"/>
              <a:t>-аналитическое </a:t>
            </a:r>
            <a:r>
              <a:rPr lang="ru-RU" sz="2400" b="1" dirty="0"/>
              <a:t>направление </a:t>
            </a:r>
            <a:endParaRPr lang="ru-RU" sz="2400" b="1" dirty="0" smtClean="0"/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включает </a:t>
            </a:r>
            <a:r>
              <a:rPr lang="ru-RU" sz="2400" dirty="0"/>
              <a:t>получение и анализ данных о семье каждого </a:t>
            </a:r>
            <a:r>
              <a:rPr lang="ru-RU" sz="2400" dirty="0" smtClean="0"/>
              <a:t>воспитанников;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получение информации о запросах семьи в </a:t>
            </a:r>
            <a:r>
              <a:rPr lang="ru-RU" sz="2400" dirty="0"/>
              <a:t>отношении охраны здоровья и развития </a:t>
            </a:r>
            <a:r>
              <a:rPr lang="ru-RU" sz="2400" dirty="0" smtClean="0"/>
              <a:t>ребенка 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получение информации об </a:t>
            </a:r>
            <a:r>
              <a:rPr lang="ru-RU" sz="2400" dirty="0"/>
              <a:t>уровне психолого-педагогической компетентности </a:t>
            </a:r>
            <a:r>
              <a:rPr lang="ru-RU" sz="2400" dirty="0" smtClean="0"/>
              <a:t>родителей;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планирование </a:t>
            </a:r>
            <a:r>
              <a:rPr lang="ru-RU" sz="2400" dirty="0"/>
              <a:t>работы с семьей с учетом результатов проведенного </a:t>
            </a:r>
            <a:r>
              <a:rPr lang="ru-RU" sz="2400" dirty="0" smtClean="0"/>
              <a:t>анализа;</a:t>
            </a:r>
          </a:p>
          <a:p>
            <a:pPr lvl="1">
              <a:buFont typeface="Wingdings" pitchFamily="2" charset="2"/>
              <a:buChar char="§"/>
            </a:pPr>
            <a:r>
              <a:rPr lang="ru-RU" sz="2400" dirty="0" smtClean="0"/>
              <a:t>согласование </a:t>
            </a:r>
            <a:r>
              <a:rPr lang="ru-RU" sz="2400" dirty="0"/>
              <a:t>воспитательных </a:t>
            </a:r>
            <a:r>
              <a:rPr lang="ru-RU" sz="2400" dirty="0" smtClean="0"/>
              <a:t>задач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219730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522277"/>
            <a:ext cx="12192001" cy="1450757"/>
          </a:xfrm>
          <a:ln>
            <a:solidFill>
              <a:schemeClr val="bg1"/>
            </a:solidFill>
          </a:ln>
        </p:spPr>
        <p:txBody>
          <a:bodyPr anchor="ctr">
            <a:normAutofit/>
          </a:bodyPr>
          <a:lstStyle/>
          <a:p>
            <a:r>
              <a:rPr lang="ru-RU" dirty="0" smtClean="0"/>
              <a:t>Задачи </a:t>
            </a:r>
            <a:r>
              <a:rPr lang="ru-RU" dirty="0"/>
              <a:t>и содержание </a:t>
            </a:r>
            <a:r>
              <a:rPr lang="ru-RU" dirty="0" smtClean="0"/>
              <a:t>образования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2041" y="2133929"/>
            <a:ext cx="5251025" cy="37547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Социально-коммуникативное развитие </a:t>
            </a:r>
            <a:endParaRPr lang="ru-RU" sz="24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198185" y="4558922"/>
            <a:ext cx="5251025" cy="380718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Физическое развитие</a:t>
            </a:r>
            <a:endParaRPr lang="ru-RU" sz="2400" dirty="0"/>
          </a:p>
        </p:txBody>
      </p:sp>
      <p:sp>
        <p:nvSpPr>
          <p:cNvPr id="11" name="Объект 7"/>
          <p:cNvSpPr txBox="1">
            <a:spLocks/>
          </p:cNvSpPr>
          <p:nvPr/>
        </p:nvSpPr>
        <p:spPr>
          <a:xfrm>
            <a:off x="192042" y="3357895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Познавательное развитие </a:t>
            </a:r>
            <a:endParaRPr lang="ru-RU" sz="2400" dirty="0"/>
          </a:p>
        </p:txBody>
      </p:sp>
      <p:sp>
        <p:nvSpPr>
          <p:cNvPr id="12" name="Объект 7"/>
          <p:cNvSpPr txBox="1">
            <a:spLocks/>
          </p:cNvSpPr>
          <p:nvPr/>
        </p:nvSpPr>
        <p:spPr>
          <a:xfrm>
            <a:off x="192042" y="3950448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Речевое развитие </a:t>
            </a:r>
            <a:endParaRPr lang="ru-RU" sz="2400" dirty="0"/>
          </a:p>
        </p:txBody>
      </p:sp>
      <p:sp>
        <p:nvSpPr>
          <p:cNvPr id="13" name="Объект 7"/>
          <p:cNvSpPr txBox="1">
            <a:spLocks/>
          </p:cNvSpPr>
          <p:nvPr/>
        </p:nvSpPr>
        <p:spPr>
          <a:xfrm>
            <a:off x="192042" y="2745130"/>
            <a:ext cx="5251025" cy="3807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Художественно-эстетическое развитие </a:t>
            </a:r>
            <a:endParaRPr lang="ru-RU" sz="2400" dirty="0"/>
          </a:p>
        </p:txBody>
      </p:sp>
      <p:sp>
        <p:nvSpPr>
          <p:cNvPr id="14" name="Правая фигурная скобка 13"/>
          <p:cNvSpPr/>
          <p:nvPr/>
        </p:nvSpPr>
        <p:spPr>
          <a:xfrm>
            <a:off x="5543769" y="2285888"/>
            <a:ext cx="375091" cy="252473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6400800" y="3303036"/>
            <a:ext cx="3452327" cy="14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400800" y="2634773"/>
            <a:ext cx="3452327" cy="1446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019137" y="2509399"/>
            <a:ext cx="578855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Каждая образовательная область включает: 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задачи и содержание образовательной деятельности;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2400" dirty="0" smtClean="0"/>
              <a:t>задачи воспитания для возрастных групп детей в возрасте от двух месяцев до семи – восьми лет</a:t>
            </a:r>
            <a:endParaRPr lang="ru-RU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275243" y="5301582"/>
            <a:ext cx="110667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Федеральная программа определяет содержательные линии образовательной деятельности, реализуемые ДОО по основным направлениям развития </a:t>
            </a:r>
            <a:r>
              <a:rPr lang="ru-RU" sz="2400" dirty="0" smtClean="0"/>
              <a:t>детей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593099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/>
              <a:t>Направления деятельсноти </a:t>
            </a:r>
            <a:r>
              <a:rPr lang="ru-RU" sz="4000" dirty="0" err="1" smtClean="0"/>
              <a:t>педколлектива</a:t>
            </a:r>
            <a:r>
              <a:rPr lang="ru-RU" sz="4000" dirty="0" smtClean="0"/>
              <a:t> </a:t>
            </a:r>
            <a:r>
              <a:rPr lang="ru-RU" sz="4000" dirty="0"/>
              <a:t>с семьями воспитанников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330661" y="1745673"/>
            <a:ext cx="11436465" cy="4411133"/>
          </a:xfrm>
        </p:spPr>
        <p:txBody>
          <a:bodyPr>
            <a:noAutofit/>
          </a:bodyPr>
          <a:lstStyle/>
          <a:p>
            <a:pPr marL="384048" lvl="2" indent="0" algn="ctr">
              <a:buNone/>
            </a:pPr>
            <a:r>
              <a:rPr lang="ru-RU" sz="2400" b="1" dirty="0" smtClean="0"/>
              <a:t>Просветительское направление </a:t>
            </a:r>
          </a:p>
          <a:p>
            <a:pPr lvl="2">
              <a:buFont typeface="Wingdings" pitchFamily="2" charset="2"/>
              <a:buChar char="§"/>
            </a:pPr>
            <a:r>
              <a:rPr lang="ru-RU" sz="2400" dirty="0"/>
              <a:t>просвещение родителей </a:t>
            </a:r>
            <a:r>
              <a:rPr lang="ru-RU" sz="2400" dirty="0" smtClean="0"/>
              <a:t>по </a:t>
            </a:r>
            <a:r>
              <a:rPr lang="ru-RU" sz="2400" dirty="0"/>
              <a:t>вопросам особенностей психофизиологического и психического развития детей младенческого, раннего и дошкольного возрастов</a:t>
            </a:r>
            <a:r>
              <a:rPr lang="ru-RU" sz="2400" dirty="0" smtClean="0"/>
              <a:t>;</a:t>
            </a:r>
          </a:p>
          <a:p>
            <a:pPr lvl="2">
              <a:buFont typeface="Wingdings" pitchFamily="2" charset="2"/>
              <a:buChar char="§"/>
            </a:pPr>
            <a:r>
              <a:rPr lang="ru-RU" sz="2400" dirty="0" smtClean="0"/>
              <a:t> </a:t>
            </a:r>
            <a:r>
              <a:rPr lang="ru-RU" sz="2400" dirty="0"/>
              <a:t>выбора эффективных методов обучения и воспитания детей определенного возраста; </a:t>
            </a:r>
            <a:endParaRPr lang="ru-RU" sz="2400" dirty="0" smtClean="0"/>
          </a:p>
          <a:p>
            <a:pPr lvl="2">
              <a:buFont typeface="Wingdings" pitchFamily="2" charset="2"/>
              <a:buChar char="§"/>
            </a:pPr>
            <a:r>
              <a:rPr lang="ru-RU" sz="2400" dirty="0" smtClean="0"/>
              <a:t>ознакомление </a:t>
            </a:r>
            <a:r>
              <a:rPr lang="ru-RU" sz="2400" dirty="0"/>
              <a:t>с актуальной информацией о государственной политике в области ДО, включая информирование о мерах господдержки семьям с детьми дошкольного возраста;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информирование </a:t>
            </a:r>
            <a:r>
              <a:rPr lang="ru-RU" sz="2400" dirty="0"/>
              <a:t>об особенностях реализуемой в ДОО образовательной программы; </a:t>
            </a:r>
            <a:endParaRPr lang="ru-RU" sz="2400" dirty="0" smtClean="0"/>
          </a:p>
          <a:p>
            <a:pPr lvl="2">
              <a:buFont typeface="Wingdings" pitchFamily="2" charset="2"/>
              <a:buChar char="§"/>
            </a:pPr>
            <a:r>
              <a:rPr lang="ru-RU" sz="2400" dirty="0" smtClean="0"/>
              <a:t>условиях </a:t>
            </a:r>
            <a:r>
              <a:rPr lang="ru-RU" sz="2400" dirty="0"/>
              <a:t>пребывания ребенка в группе ДОО; </a:t>
            </a:r>
            <a:endParaRPr lang="ru-RU" sz="2400" dirty="0" smtClean="0"/>
          </a:p>
          <a:p>
            <a:pPr lvl="2">
              <a:buFont typeface="Wingdings" pitchFamily="2" charset="2"/>
              <a:buChar char="§"/>
            </a:pPr>
            <a:r>
              <a:rPr lang="ru-RU" sz="2400" dirty="0" smtClean="0"/>
              <a:t>содержании </a:t>
            </a:r>
            <a:r>
              <a:rPr lang="ru-RU" sz="2400" dirty="0"/>
              <a:t>и методах образовательной работы с </a:t>
            </a:r>
            <a:r>
              <a:rPr lang="ru-RU" sz="2400" dirty="0" smtClean="0"/>
              <a:t>детьми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091980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395295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/>
              <a:t>Направления деятельсноти </a:t>
            </a:r>
            <a:r>
              <a:rPr lang="ru-RU" sz="4000" dirty="0" err="1" smtClean="0"/>
              <a:t>педколлектива</a:t>
            </a:r>
            <a:r>
              <a:rPr lang="ru-RU" sz="4000" dirty="0" smtClean="0"/>
              <a:t> </a:t>
            </a:r>
            <a:r>
              <a:rPr lang="ru-RU" sz="4000" dirty="0"/>
              <a:t>с семьями воспитанников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330661" y="1745673"/>
            <a:ext cx="11436465" cy="4411133"/>
          </a:xfrm>
        </p:spPr>
        <p:txBody>
          <a:bodyPr>
            <a:noAutofit/>
          </a:bodyPr>
          <a:lstStyle/>
          <a:p>
            <a:pPr marL="384048" lvl="2" indent="0" algn="ctr">
              <a:buNone/>
            </a:pPr>
            <a:r>
              <a:rPr lang="ru-RU" sz="2400" b="1" dirty="0" smtClean="0"/>
              <a:t>Консультационное направление </a:t>
            </a:r>
          </a:p>
          <a:p>
            <a:pPr lvl="3">
              <a:buFont typeface="Wingdings" pitchFamily="2" charset="2"/>
              <a:buChar char="§"/>
            </a:pPr>
            <a:r>
              <a:rPr lang="ru-RU" sz="2400" dirty="0"/>
              <a:t>объединяет в себе консультирование родителей </a:t>
            </a:r>
            <a:r>
              <a:rPr lang="ru-RU" sz="2400" dirty="0" smtClean="0"/>
              <a:t>по </a:t>
            </a:r>
            <a:r>
              <a:rPr lang="ru-RU" sz="2400" dirty="0"/>
              <a:t>вопросам их взаимодействия с ребенком, преодоления возникающих проблем воспитания и обучения детей, в том числе с ООП в условиях семьи; </a:t>
            </a:r>
            <a:endParaRPr lang="ru-RU" sz="2400" dirty="0" smtClean="0"/>
          </a:p>
          <a:p>
            <a:pPr lvl="3">
              <a:buFont typeface="Wingdings" pitchFamily="2" charset="2"/>
              <a:buChar char="§"/>
            </a:pPr>
            <a:r>
              <a:rPr lang="ru-RU" sz="2400" dirty="0" smtClean="0"/>
              <a:t>Консультации об особенностях </a:t>
            </a:r>
            <a:r>
              <a:rPr lang="ru-RU" sz="2400" dirty="0"/>
              <a:t>поведения и взаимодействия ребенка со сверстниками и педагогом; </a:t>
            </a:r>
            <a:endParaRPr lang="ru-RU" sz="2400" dirty="0" smtClean="0"/>
          </a:p>
          <a:p>
            <a:pPr lvl="3">
              <a:buFont typeface="Wingdings" pitchFamily="2" charset="2"/>
              <a:buChar char="§"/>
            </a:pPr>
            <a:r>
              <a:rPr lang="ru-RU" sz="2400" dirty="0" smtClean="0"/>
              <a:t>проблемные ситуации; </a:t>
            </a:r>
          </a:p>
          <a:p>
            <a:pPr lvl="3">
              <a:buFont typeface="Wingdings" pitchFamily="2" charset="2"/>
              <a:buChar char="§"/>
            </a:pPr>
            <a:r>
              <a:rPr lang="ru-RU" sz="2400" dirty="0" smtClean="0"/>
              <a:t>способы </a:t>
            </a:r>
            <a:r>
              <a:rPr lang="ru-RU" sz="2400" dirty="0"/>
              <a:t>воспитания и построения продуктивного взаимодействия с детьми младенческого, раннего и дошкольного возрастов; </a:t>
            </a:r>
            <a:endParaRPr lang="ru-RU" sz="2400" dirty="0" smtClean="0"/>
          </a:p>
          <a:p>
            <a:pPr lvl="3">
              <a:buFont typeface="Wingdings" pitchFamily="2" charset="2"/>
              <a:buChar char="§"/>
            </a:pPr>
            <a:r>
              <a:rPr lang="ru-RU" sz="2400" dirty="0" smtClean="0"/>
              <a:t>способы </a:t>
            </a:r>
            <a:r>
              <a:rPr lang="ru-RU" sz="2400" dirty="0"/>
              <a:t>организации и участия в детских деятельностях, образовательном процессе и </a:t>
            </a:r>
            <a:r>
              <a:rPr lang="ru-RU" sz="2400" dirty="0" smtClean="0"/>
              <a:t>другому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5167907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Коррекционно-развивающая работа 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Задачи, Направления, Содержание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5154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Направления и задачи коррекционно-развивающей </a:t>
            </a:r>
            <a:r>
              <a:rPr lang="ru-RU" dirty="0" smtClean="0"/>
              <a:t>работы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04685" y="1857829"/>
            <a:ext cx="101164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2400" b="1" dirty="0" smtClean="0"/>
              <a:t>Направления ККР</a:t>
            </a:r>
            <a:br>
              <a:rPr lang="ru-RU" sz="2400" b="1" dirty="0" smtClean="0"/>
            </a:br>
            <a:endParaRPr lang="ru-RU" sz="2400" b="1" dirty="0"/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400" dirty="0" smtClean="0"/>
              <a:t>коррекция </a:t>
            </a:r>
            <a:r>
              <a:rPr lang="ru-RU" sz="2400" dirty="0"/>
              <a:t>нарушений развития у различных категорий детей или </a:t>
            </a:r>
            <a:r>
              <a:rPr lang="ru-RU" sz="2400" dirty="0" smtClean="0"/>
              <a:t>целевых групп, </a:t>
            </a:r>
            <a:r>
              <a:rPr lang="ru-RU" sz="2400" dirty="0"/>
              <a:t>включая детей с ООП, в том числе детей с ОВЗ и детей-инвалидов;</a:t>
            </a:r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400" dirty="0" smtClean="0"/>
              <a:t>квалифицированная </a:t>
            </a:r>
            <a:r>
              <a:rPr lang="ru-RU" sz="2400" dirty="0"/>
              <a:t>помощь в освоении </a:t>
            </a:r>
            <a:r>
              <a:rPr lang="ru-RU" sz="2400" dirty="0" smtClean="0"/>
              <a:t>программы;</a:t>
            </a:r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400" dirty="0" smtClean="0"/>
              <a:t>разностороннее развитие дошкольников </a:t>
            </a:r>
            <a:r>
              <a:rPr lang="ru-RU" sz="2400" dirty="0"/>
              <a:t>с учетом возрастных и индивидуальных особенностей, социальной </a:t>
            </a:r>
            <a:r>
              <a:rPr lang="ru-RU" sz="2400" dirty="0" smtClean="0"/>
              <a:t>адаптации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873043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Программа КРР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04685" y="2119086"/>
            <a:ext cx="101164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/>
              </a:buClr>
            </a:pPr>
            <a:r>
              <a:rPr lang="ru-RU" sz="2400" dirty="0" smtClean="0"/>
              <a:t>Детский сад имеет </a:t>
            </a:r>
            <a:r>
              <a:rPr lang="ru-RU" sz="2400" dirty="0"/>
              <a:t>право разработать программу КРР, которая может </a:t>
            </a:r>
            <a:r>
              <a:rPr lang="ru-RU" sz="2400" dirty="0" smtClean="0"/>
              <a:t>включать:</a:t>
            </a:r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400" dirty="0" smtClean="0"/>
              <a:t>план </a:t>
            </a:r>
            <a:r>
              <a:rPr lang="ru-RU" sz="2400" dirty="0"/>
              <a:t>диагностических и коррекционно-развивающих мероприятий;</a:t>
            </a:r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400" dirty="0" smtClean="0"/>
              <a:t>рабочие </a:t>
            </a:r>
            <a:r>
              <a:rPr lang="ru-RU" sz="2400" dirty="0"/>
              <a:t>программы КРР с обучающимися различных целевых групп, </a:t>
            </a:r>
            <a:r>
              <a:rPr lang="ru-RU" sz="2400" dirty="0" smtClean="0"/>
              <a:t>которые имеют различные </a:t>
            </a:r>
            <a:r>
              <a:rPr lang="ru-RU" sz="2400" dirty="0"/>
              <a:t>ООП и стартовые условия освоения </a:t>
            </a:r>
            <a:r>
              <a:rPr lang="ru-RU" sz="2400" dirty="0" smtClean="0"/>
              <a:t>программы</a:t>
            </a:r>
            <a:r>
              <a:rPr lang="ru-RU" sz="2400" dirty="0"/>
              <a:t>.</a:t>
            </a:r>
          </a:p>
          <a:p>
            <a:pPr marL="342900" indent="-342900">
              <a:buClr>
                <a:schemeClr val="accent1"/>
              </a:buClr>
              <a:buFont typeface="Wingdings" pitchFamily="2" charset="2"/>
              <a:buChar char="§"/>
            </a:pPr>
            <a:r>
              <a:rPr lang="ru-RU" sz="2400" dirty="0" smtClean="0"/>
              <a:t>методический </a:t>
            </a:r>
            <a:r>
              <a:rPr lang="ru-RU" sz="2400" dirty="0"/>
              <a:t>инструментарий для реализации диагностических, коррекционно-развивающих и просветительских задач программы </a:t>
            </a:r>
            <a:r>
              <a:rPr lang="ru-RU" sz="2400" dirty="0" smtClean="0"/>
              <a:t>КРР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3529278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6058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 smtClean="0"/>
              <a:t>Задачи </a:t>
            </a:r>
            <a:r>
              <a:rPr lang="ru-RU" sz="4000" dirty="0" smtClean="0"/>
              <a:t>КРР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4" y="1845733"/>
            <a:ext cx="10058400" cy="365518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 Определять </a:t>
            </a:r>
            <a:r>
              <a:rPr lang="ru-RU" sz="2400" dirty="0"/>
              <a:t>основные образовательные потребности детей, в том числе </a:t>
            </a:r>
            <a:r>
              <a:rPr lang="ru-RU" sz="2400" dirty="0" smtClean="0"/>
              <a:t>воспитанников с </a:t>
            </a:r>
            <a:r>
              <a:rPr lang="ru-RU" sz="2400" dirty="0"/>
              <a:t>трудностями освоения ФОП ДО и социализации в ДОО;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 своевременно </a:t>
            </a:r>
            <a:r>
              <a:rPr lang="ru-RU" sz="2400" dirty="0"/>
              <a:t>выявлять детей с трудностями социальной адаптации по различным причинам;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оказывать </a:t>
            </a:r>
            <a:r>
              <a:rPr lang="ru-RU" sz="2400" dirty="0"/>
              <a:t>индивидуально-ориентированную психолого-педагогическую помощь детям с учетом особенностей их психического и физического развития, индивидуальных возможностей и потребностей в соответствии с рекомендациями ПМПК или </a:t>
            </a:r>
            <a:r>
              <a:rPr lang="ru-RU" sz="2400" dirty="0" err="1" smtClean="0"/>
              <a:t>ППк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27303019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56058"/>
            <a:ext cx="10058400" cy="1450757"/>
          </a:xfrm>
        </p:spPr>
        <p:txBody>
          <a:bodyPr anchor="ctr">
            <a:normAutofit/>
          </a:bodyPr>
          <a:lstStyle/>
          <a:p>
            <a:r>
              <a:rPr lang="ru-RU" sz="4000" dirty="0" smtClean="0"/>
              <a:t>Задачи </a:t>
            </a:r>
            <a:r>
              <a:rPr lang="ru-RU" sz="4000" dirty="0" smtClean="0"/>
              <a:t>КРР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61143" y="1845733"/>
            <a:ext cx="10392228" cy="3495524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Оказывать </a:t>
            </a:r>
            <a:r>
              <a:rPr lang="ru-RU" sz="2400" dirty="0"/>
              <a:t>родителям </a:t>
            </a:r>
            <a:r>
              <a:rPr lang="ru-RU" sz="2400" dirty="0" smtClean="0"/>
              <a:t>консультативную </a:t>
            </a:r>
            <a:r>
              <a:rPr lang="ru-RU" sz="2400" dirty="0"/>
              <a:t>психолого-педагогическую помощь по вопросам развития и воспитания детей дошкольного возраста;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содействовать </a:t>
            </a:r>
            <a:r>
              <a:rPr lang="ru-RU" sz="2400" dirty="0"/>
              <a:t>поиску и отбору одаренных детей, их творческому развитию;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выявлять </a:t>
            </a:r>
            <a:r>
              <a:rPr lang="ru-RU" sz="2400" dirty="0"/>
              <a:t>детей с проблемами развития эмоциональной и интеллектуальной сферы; </a:t>
            </a:r>
            <a:endParaRPr lang="ru-RU" sz="2400" dirty="0" smtClean="0"/>
          </a:p>
          <a:p>
            <a:pPr>
              <a:buFont typeface="Wingdings" pitchFamily="2" charset="2"/>
              <a:buChar char="§"/>
            </a:pPr>
            <a:r>
              <a:rPr lang="ru-RU" sz="2400" dirty="0" smtClean="0"/>
              <a:t>реализовывать </a:t>
            </a:r>
            <a:r>
              <a:rPr lang="ru-RU" sz="2400" dirty="0"/>
              <a:t>комплекс </a:t>
            </a:r>
            <a:r>
              <a:rPr lang="ru-RU" sz="2400" dirty="0" smtClean="0"/>
              <a:t>индивидуально-ориентированных </a:t>
            </a:r>
            <a:r>
              <a:rPr lang="ru-RU" sz="2400" dirty="0"/>
              <a:t>мер по ослаблению, снижению или устранению отклонений в развитии детей и проблем их поведения </a:t>
            </a:r>
          </a:p>
        </p:txBody>
      </p:sp>
    </p:spTree>
    <p:extLst>
      <p:ext uri="{BB962C8B-B14F-4D97-AF65-F5344CB8AC3E}">
        <p14:creationId xmlns:p14="http://schemas.microsoft.com/office/powerpoint/2010/main" val="1733789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Федеральная рабочая программа воспитания </a:t>
            </a:r>
            <a:endParaRPr lang="ru-RU" sz="40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/>
              <a:t>Цели, задачи, направления и </a:t>
            </a:r>
            <a:r>
              <a:rPr lang="ru-RU" sz="2000" dirty="0" smtClean="0"/>
              <a:t>содержание </a:t>
            </a:r>
            <a:r>
              <a:rPr lang="ru-RU" sz="2000" dirty="0" smtClean="0"/>
              <a:t>воспитания </a:t>
            </a:r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51093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7480" y="1127482"/>
            <a:ext cx="10058400" cy="636941"/>
          </a:xfrm>
        </p:spPr>
        <p:txBody>
          <a:bodyPr>
            <a:normAutofit/>
          </a:bodyPr>
          <a:lstStyle/>
          <a:p>
            <a:r>
              <a:rPr lang="ru-RU" sz="4000" dirty="0"/>
              <a:t>Федеральная рабочая программа воспитания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206916" y="2069222"/>
            <a:ext cx="9998964" cy="3869759"/>
          </a:xfrm>
        </p:spPr>
        <p:txBody>
          <a:bodyPr>
            <a:norm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Входит </a:t>
            </a:r>
            <a:r>
              <a:rPr lang="ru-RU" sz="2400" dirty="0"/>
              <a:t>в содержательный раздел ФОП ДО как один из структурных </a:t>
            </a:r>
            <a:r>
              <a:rPr lang="ru-RU" sz="2400" dirty="0" smtClean="0"/>
              <a:t>компонентов</a:t>
            </a:r>
            <a:r>
              <a:rPr lang="ru-RU" sz="2400" dirty="0"/>
              <a:t>;</a:t>
            </a:r>
            <a:endParaRPr lang="ru-RU" sz="2400" dirty="0" smtClean="0"/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раскрывает </a:t>
            </a:r>
            <a:r>
              <a:rPr lang="ru-RU" sz="2400" dirty="0"/>
              <a:t>задачи и направления воспитательной </a:t>
            </a:r>
            <a:r>
              <a:rPr lang="ru-RU" sz="2400" dirty="0" smtClean="0"/>
              <a:t>работы;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предусматривает </a:t>
            </a:r>
            <a:r>
              <a:rPr lang="ru-RU" sz="2400" dirty="0"/>
              <a:t>приобщение детей к российским традиционным духовным ценностям, включая культурные ценности своей этнической группы, правилам и нормам поведения в российском </a:t>
            </a:r>
            <a:r>
              <a:rPr lang="ru-RU" sz="2400" dirty="0" smtClean="0"/>
              <a:t>обществе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80216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840" y="1155190"/>
            <a:ext cx="10058400" cy="636941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Федеральная </a:t>
            </a:r>
            <a:r>
              <a:rPr lang="ru-RU" sz="4000" dirty="0"/>
              <a:t>рабочая программа воспитания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190171" y="1937174"/>
            <a:ext cx="10576956" cy="4168062"/>
          </a:xfrm>
          <a:ln>
            <a:noFill/>
          </a:ln>
        </p:spPr>
        <p:txBody>
          <a:bodyPr>
            <a:normAutofit/>
          </a:bodyPr>
          <a:lstStyle/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Включает </a:t>
            </a:r>
            <a:r>
              <a:rPr lang="ru-RU" sz="2400" dirty="0"/>
              <a:t>пояснительную записку и три раздела: целевой, содержательный, </a:t>
            </a:r>
            <a:r>
              <a:rPr lang="ru-RU" sz="2400" dirty="0" smtClean="0"/>
              <a:t>организационный. Пояснительная </a:t>
            </a:r>
            <a:r>
              <a:rPr lang="ru-RU" sz="2400" dirty="0"/>
              <a:t>записка не является частью рабочей программы воспитания в </a:t>
            </a:r>
            <a:r>
              <a:rPr lang="ru-RU" sz="2400" dirty="0" smtClean="0"/>
              <a:t>ДОО;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содержит </a:t>
            </a:r>
            <a:r>
              <a:rPr lang="ru-RU" sz="2400" dirty="0"/>
              <a:t>задачи воспитания в образовательных </a:t>
            </a:r>
            <a:r>
              <a:rPr lang="ru-RU" sz="2400" dirty="0" smtClean="0"/>
              <a:t>областях по </a:t>
            </a:r>
            <a:r>
              <a:rPr lang="ru-RU" sz="2400" dirty="0"/>
              <a:t>семи направлениям: патриотическое, духовно-нравственное, социальное, познавательное, физическое и оздоровительное, трудовое, </a:t>
            </a:r>
            <a:r>
              <a:rPr lang="ru-RU" sz="2400" dirty="0" smtClean="0"/>
              <a:t>эстетическое</a:t>
            </a:r>
          </a:p>
          <a:p>
            <a:pPr marL="174625" indent="-174625">
              <a:buFont typeface="Wingdings" pitchFamily="2" charset="2"/>
              <a:buChar char="§"/>
            </a:pPr>
            <a:r>
              <a:rPr lang="ru-RU" sz="2400" dirty="0" smtClean="0"/>
              <a:t>включает целевые </a:t>
            </a:r>
            <a:r>
              <a:rPr lang="ru-RU" sz="2400" dirty="0"/>
              <a:t>ориентиры воспитания детей раннего возраста – к трем годам и на этапе завершения освоения программы 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9807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Структура образовательной области «Социально-коммуникативное развитие» </a:t>
            </a:r>
            <a:endParaRPr lang="ru-RU" sz="4400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Задачи и </a:t>
            </a:r>
            <a:r>
              <a:rPr lang="ru-RU" sz="2000" dirty="0" smtClean="0"/>
              <a:t>содержание </a:t>
            </a:r>
            <a:r>
              <a:rPr lang="ru-RU" sz="2000" dirty="0" smtClean="0"/>
              <a:t>образовательной деятельности, ценности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713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Задачи и </a:t>
            </a:r>
            <a:r>
              <a:rPr lang="ru-RU" sz="3200" dirty="0" smtClean="0"/>
              <a:t>содержание </a:t>
            </a:r>
            <a:r>
              <a:rPr lang="ru-RU" sz="3200" dirty="0" smtClean="0"/>
              <a:t>образовательной деятельности 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200647" y="2091193"/>
            <a:ext cx="9899374" cy="2194560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Задачи и содержание образовательной деятельности: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сфере социальных  отношений;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области формирования основ гражданственности и патриотизма;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сфере трудового воспитания;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ru-RU" sz="2400" dirty="0" smtClean="0"/>
              <a:t>в области формирования основ безопасного </a:t>
            </a:r>
            <a:r>
              <a:rPr lang="ru-RU" sz="2400" dirty="0" smtClean="0"/>
              <a:t>поведения.</a:t>
            </a:r>
            <a:endParaRPr lang="ru-RU" sz="2400" dirty="0"/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1168841" y="4476584"/>
            <a:ext cx="10050449" cy="135967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Решение </a:t>
            </a:r>
            <a:r>
              <a:rPr lang="ru-RU" sz="2400" dirty="0" smtClean="0"/>
              <a:t>задач воспитания направлено на приобщение детей к ценностям «Родина», «Природа», «Семья», «Человек», «Жизнь», «Добро», «Милосердие», «Дружба», «Сотрудничество», «Труд»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5224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Структура образовательной области </a:t>
            </a:r>
            <a:r>
              <a:rPr lang="ru-RU" sz="4400" dirty="0" smtClean="0"/>
              <a:t>«Познавательное развитие» </a:t>
            </a:r>
            <a:endParaRPr lang="ru-RU" sz="4400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</a:t>
            </a:r>
            <a:r>
              <a:rPr lang="ru-RU" sz="2000" dirty="0" smtClean="0"/>
              <a:t>содержание </a:t>
            </a:r>
            <a:r>
              <a:rPr lang="ru-RU" sz="2000" dirty="0"/>
              <a:t>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51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4225" y="546145"/>
            <a:ext cx="10058400" cy="120045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Задачи и содержания образовательной деятельности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60890" y="1845735"/>
            <a:ext cx="6191254" cy="574193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Задачи и содержание </a:t>
            </a:r>
            <a:r>
              <a:rPr lang="ru-RU" sz="2400" dirty="0" smtClean="0"/>
              <a:t>ОД</a:t>
            </a:r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14691" y="1836498"/>
            <a:ext cx="2990734" cy="583430"/>
          </a:xfrm>
          <a:ln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ru-RU" dirty="0" smtClean="0"/>
              <a:t>От 2 месяцев до 1 года 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168841" y="2528303"/>
            <a:ext cx="6183303" cy="193286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сенсорные эталоны и познавательные действия;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окружающий мир;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природа </a:t>
            </a:r>
            <a:endParaRPr lang="ru-RU" sz="2400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168841" y="5232403"/>
            <a:ext cx="10122011" cy="88915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Решение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 smtClean="0"/>
              <a:t>«</a:t>
            </a:r>
            <a:r>
              <a:rPr lang="ru-RU" sz="2400" dirty="0" smtClean="0"/>
              <a:t>Познание», </a:t>
            </a:r>
            <a:r>
              <a:rPr lang="ru-RU" sz="2400" dirty="0"/>
              <a:t>«Семья», «Человек», </a:t>
            </a:r>
            <a:r>
              <a:rPr lang="ru-RU" sz="2400" dirty="0" smtClean="0"/>
              <a:t>«Природа», «Родина»</a:t>
            </a:r>
            <a:endParaRPr lang="ru-RU" sz="2400" dirty="0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9014691" y="2528302"/>
            <a:ext cx="2990734" cy="193286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0" tIns="45720" rIns="0" bIns="45720" rtlCol="0" anchor="ctr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От 1 года до 2 лет 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7694213" y="1940097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7694213" y="3288144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2933159" y="4686838"/>
            <a:ext cx="591127" cy="24815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9505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Задачи и </a:t>
            </a:r>
            <a:r>
              <a:rPr lang="ru-RU" sz="3200" dirty="0" smtClean="0"/>
              <a:t>содержание </a:t>
            </a:r>
            <a:r>
              <a:rPr lang="ru-RU" sz="3200" dirty="0"/>
              <a:t>образовательной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4988" y="1845734"/>
            <a:ext cx="6271812" cy="240299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sz="2400" dirty="0"/>
              <a:t>Задачи и содержание </a:t>
            </a:r>
            <a:r>
              <a:rPr lang="ru-RU" sz="2400" dirty="0" smtClean="0"/>
              <a:t>ОД: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сенсорные эталоны и познавательные действия</a:t>
            </a:r>
            <a:r>
              <a:rPr lang="ru-RU" sz="2400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математические представления; 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окружающий мир;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природа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977746" y="1845735"/>
            <a:ext cx="2639752" cy="2402991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/>
              <a:t>от 2 до 3 лет; </a:t>
            </a:r>
          </a:p>
          <a:p>
            <a:r>
              <a:rPr lang="ru-RU" sz="2400" dirty="0" smtClean="0"/>
              <a:t>от 3 лет до 4 лет;</a:t>
            </a:r>
          </a:p>
          <a:p>
            <a:r>
              <a:rPr lang="ru-RU" sz="2400" dirty="0" smtClean="0"/>
              <a:t>от 4 лет до 5 лет;</a:t>
            </a:r>
          </a:p>
          <a:p>
            <a:r>
              <a:rPr lang="ru-RU" sz="2400" dirty="0" smtClean="0"/>
              <a:t>от 5 лет до 6 лет; </a:t>
            </a:r>
          </a:p>
          <a:p>
            <a:r>
              <a:rPr lang="ru-RU" sz="2400" dirty="0" smtClean="0"/>
              <a:t>от 6 лет до 7 </a:t>
            </a:r>
            <a:r>
              <a:rPr lang="ru-RU" sz="2400" dirty="0" smtClean="0"/>
              <a:t>лет</a:t>
            </a:r>
            <a:endParaRPr lang="ru-RU" sz="2400" dirty="0" smtClean="0"/>
          </a:p>
        </p:txBody>
      </p:sp>
      <p:sp>
        <p:nvSpPr>
          <p:cNvPr id="5" name="Стрелка вправо 4"/>
          <p:cNvSpPr/>
          <p:nvPr/>
        </p:nvSpPr>
        <p:spPr>
          <a:xfrm>
            <a:off x="7708069" y="2914533"/>
            <a:ext cx="978408" cy="2653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580446" y="5224759"/>
            <a:ext cx="10607040" cy="889153"/>
          </a:xfrm>
          <a:prstGeom prst="rect">
            <a:avLst/>
          </a:prstGeom>
          <a:ln>
            <a:noFill/>
          </a:ln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/>
              <a:t>Решение </a:t>
            </a:r>
            <a:r>
              <a:rPr lang="ru-RU" sz="2400" dirty="0" smtClean="0"/>
              <a:t>задач </a:t>
            </a:r>
            <a:r>
              <a:rPr lang="ru-RU" sz="2400" dirty="0"/>
              <a:t>воспитания направлено на приобщение детей к ценностям </a:t>
            </a:r>
            <a:r>
              <a:rPr lang="ru-RU" sz="2400" dirty="0" smtClean="0"/>
              <a:t>«</a:t>
            </a:r>
            <a:r>
              <a:rPr lang="ru-RU" sz="2400" dirty="0" smtClean="0"/>
              <a:t>Познание», </a:t>
            </a:r>
            <a:r>
              <a:rPr lang="ru-RU" sz="2400" dirty="0"/>
              <a:t>«Семья», «Человек», </a:t>
            </a:r>
            <a:r>
              <a:rPr lang="ru-RU" sz="2400" dirty="0" smtClean="0"/>
              <a:t>«Природа», «Родина»</a:t>
            </a:r>
            <a:endParaRPr lang="ru-RU" sz="2400" dirty="0"/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353252" y="4578320"/>
            <a:ext cx="677968" cy="2355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105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Структура образовательной области </a:t>
            </a:r>
            <a:r>
              <a:rPr lang="ru-RU" sz="4800" dirty="0" smtClean="0"/>
              <a:t>«Речевое </a:t>
            </a:r>
            <a:r>
              <a:rPr lang="ru-RU" sz="4800" dirty="0"/>
              <a:t>развитие»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/>
              <a:t>Задачи и </a:t>
            </a:r>
            <a:r>
              <a:rPr lang="ru-RU" sz="2000" dirty="0" smtClean="0"/>
              <a:t>содержание </a:t>
            </a:r>
            <a:r>
              <a:rPr lang="ru-RU" sz="2000" dirty="0"/>
              <a:t>образовательной деятельности, ценности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05207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723</TotalTime>
  <Words>1809</Words>
  <Application>Microsoft Office PowerPoint</Application>
  <PresentationFormat>Произвольный</PresentationFormat>
  <Paragraphs>241</Paragraphs>
  <Slides>39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0" baseType="lpstr">
      <vt:lpstr>Ретро</vt:lpstr>
      <vt:lpstr>Содержательный раздел ФОП ДО  </vt:lpstr>
      <vt:lpstr>Содержание содержательного раздела</vt:lpstr>
      <vt:lpstr>Задачи и содержание образования</vt:lpstr>
      <vt:lpstr>Структура образовательной области «Социально-коммуникативное развитие» </vt:lpstr>
      <vt:lpstr>Задачи и содержание образовательной деятельности </vt:lpstr>
      <vt:lpstr>Структура образовательной области «Познавательное развитие» </vt:lpstr>
      <vt:lpstr>Задачи и содержания образовательной деятельности</vt:lpstr>
      <vt:lpstr>Задачи и содержание образовательной деятельности</vt:lpstr>
      <vt:lpstr>Структура образовательной области «Речевое развитие» </vt:lpstr>
      <vt:lpstr>Задачи и содержание образовательной деятельности</vt:lpstr>
      <vt:lpstr>Задачи и содержание образовательной деятельности</vt:lpstr>
      <vt:lpstr>Структура образовательной области «Художественно-эстетическое развитие» </vt:lpstr>
      <vt:lpstr>Задачи и содержание образовательной деятельности</vt:lpstr>
      <vt:lpstr>Структура образовательной области «Физическое развитие» </vt:lpstr>
      <vt:lpstr>Задачи и содержание образовательной деятельности</vt:lpstr>
      <vt:lpstr>Задачи и содержания образовательной деятельности</vt:lpstr>
      <vt:lpstr>Вариативные формы, способы, методы и средства реализации ФОП ДО</vt:lpstr>
      <vt:lpstr>Вариативные формы, способы, методы и средства реализации ФОП ДО</vt:lpstr>
      <vt:lpstr>Как выбирать и применять способы, методы и средства реализации ФОП ДО </vt:lpstr>
      <vt:lpstr>Особенности образовательной деятельности разных видов и культурных практик</vt:lpstr>
      <vt:lpstr>Формы работы с детьми  </vt:lpstr>
      <vt:lpstr>Игра</vt:lpstr>
      <vt:lpstr>Занятие</vt:lpstr>
      <vt:lpstr>Культурные практики</vt:lpstr>
      <vt:lpstr>Способы и направления поддержки детской инициативы</vt:lpstr>
      <vt:lpstr>Особенности взаимодействия педагогического коллектива с семьями воспитанников</vt:lpstr>
      <vt:lpstr>Цель взаимодействия</vt:lpstr>
      <vt:lpstr>Принципы построения взаимодействия</vt:lpstr>
      <vt:lpstr>Направления деятельности</vt:lpstr>
      <vt:lpstr>Направления деятельсноти педколлектива с семьями воспитанников</vt:lpstr>
      <vt:lpstr>Направления деятельсноти педколлектива с семьями воспитанников</vt:lpstr>
      <vt:lpstr>Коррекционно-развивающая работа </vt:lpstr>
      <vt:lpstr>Направления и задачи коррекционно-развивающей работы</vt:lpstr>
      <vt:lpstr>Программа КРР</vt:lpstr>
      <vt:lpstr>Задачи КРР</vt:lpstr>
      <vt:lpstr>Задачи КРР</vt:lpstr>
      <vt:lpstr>Федеральная рабочая программа воспитания </vt:lpstr>
      <vt:lpstr>Федеральная рабочая программа воспитания</vt:lpstr>
      <vt:lpstr>Федеральная рабочая программа воспитания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содержательного  раздела ФОП ДО </dc:title>
  <dc:creator>Менькова Нина Николаевна</dc:creator>
  <cp:lastModifiedBy>Романова Наталья Валентиновна</cp:lastModifiedBy>
  <cp:revision>50</cp:revision>
  <dcterms:created xsi:type="dcterms:W3CDTF">2023-03-02T11:45:07Z</dcterms:created>
  <dcterms:modified xsi:type="dcterms:W3CDTF">2023-04-07T09:36:26Z</dcterms:modified>
</cp:coreProperties>
</file>