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8" r:id="rId11"/>
    <p:sldId id="27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-114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7746-01A9-4714-9EA0-ED6FBEBB462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1C5-3810-4D23-9266-2FEA1BC0926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95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7746-01A9-4714-9EA0-ED6FBEBB462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1C5-3810-4D23-9266-2FEA1BC09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35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7746-01A9-4714-9EA0-ED6FBEBB462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1C5-3810-4D23-9266-2FEA1BC09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8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7746-01A9-4714-9EA0-ED6FBEBB462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1C5-3810-4D23-9266-2FEA1BC09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93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7746-01A9-4714-9EA0-ED6FBEBB462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1C5-3810-4D23-9266-2FEA1BC0926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80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7746-01A9-4714-9EA0-ED6FBEBB462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1C5-3810-4D23-9266-2FEA1BC09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9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7746-01A9-4714-9EA0-ED6FBEBB462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1C5-3810-4D23-9266-2FEA1BC09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21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7746-01A9-4714-9EA0-ED6FBEBB462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1C5-3810-4D23-9266-2FEA1BC09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23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7746-01A9-4714-9EA0-ED6FBEBB462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1C5-3810-4D23-9266-2FEA1BC09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36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7A47746-01A9-4714-9EA0-ED6FBEBB462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05F1C5-3810-4D23-9266-2FEA1BC09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97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7746-01A9-4714-9EA0-ED6FBEBB462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1C5-3810-4D23-9266-2FEA1BC09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82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7A47746-01A9-4714-9EA0-ED6FBEBB462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105F1C5-3810-4D23-9266-2FEA1BC0926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48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Организационный раздел</a:t>
            </a:r>
            <a:br>
              <a:rPr lang="ru-RU" sz="6000" dirty="0" smtClean="0"/>
            </a:br>
            <a:r>
              <a:rPr lang="ru-RU" sz="6000" dirty="0" smtClean="0"/>
              <a:t>ФОП ДО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Структура, содержания, новшества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267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Примерный режим и распорядок дня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9" y="3315693"/>
            <a:ext cx="5098112" cy="2886323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Режимы дня в группах полного дня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года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1 года до 2 лет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2 лет до 3 лет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дошкольных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группах от 3 до 8 лет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7433" y="3347499"/>
            <a:ext cx="5057030" cy="2910178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Режим дня в </a:t>
            </a:r>
            <a:r>
              <a:rPr lang="ru-R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ГКП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1,5 до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лет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2 до 3 лет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дошкольных группах от 3 до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1735" y="2152976"/>
            <a:ext cx="10127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ФОП приводится примерные режимы дня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 полного дня с 12-ти часовым пребыванием и групп кратковременного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пребывания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часов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596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Федеральный календарный план воспитательной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Единый план для детского сада;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все </a:t>
            </a:r>
            <a:r>
              <a:rPr lang="ru-RU" sz="2400" dirty="0"/>
              <a:t>мероприятия должны проводиться с учетом особенностей </a:t>
            </a:r>
            <a:r>
              <a:rPr lang="ru-RU" sz="2400" dirty="0" smtClean="0"/>
              <a:t>программы</a:t>
            </a:r>
            <a:r>
              <a:rPr lang="ru-RU" sz="2400" dirty="0"/>
              <a:t>, а также возрастных, физиологических и психоэмоциональных особенностей </a:t>
            </a:r>
            <a:r>
              <a:rPr lang="ru-RU" sz="2400" dirty="0" smtClean="0"/>
              <a:t>воспитанников;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детский сад </a:t>
            </a:r>
            <a:r>
              <a:rPr lang="ru-RU" sz="2400" dirty="0"/>
              <a:t>вправе наряду с </a:t>
            </a:r>
            <a:r>
              <a:rPr lang="ru-RU" sz="2400" dirty="0" smtClean="0"/>
              <a:t>планом </a:t>
            </a:r>
            <a:r>
              <a:rPr lang="ru-RU" sz="2400" dirty="0"/>
              <a:t>проводить иные мероприятия </a:t>
            </a:r>
            <a:r>
              <a:rPr lang="ru-RU" sz="2400" dirty="0" smtClean="0"/>
              <a:t>по </a:t>
            </a:r>
            <a:r>
              <a:rPr lang="ru-RU" sz="2400" dirty="0"/>
              <a:t>Программе воспитания, по ключевым направлениям воспитания и дополнительного образования </a:t>
            </a:r>
            <a:r>
              <a:rPr lang="ru-RU" sz="2400" dirty="0" smtClean="0"/>
              <a:t>детей;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в Федеральном плане содержится примерный </a:t>
            </a:r>
            <a:r>
              <a:rPr lang="ru-RU" sz="2400" dirty="0"/>
              <a:t>перечень основных государственных и народных праздников, памятных дат, которые </a:t>
            </a:r>
            <a:r>
              <a:rPr lang="ru-RU" sz="2400" dirty="0" smtClean="0"/>
              <a:t>нужно внести </a:t>
            </a:r>
            <a:r>
              <a:rPr lang="ru-RU" sz="2400" dirty="0"/>
              <a:t>в календарный план воспитательной </a:t>
            </a:r>
            <a:r>
              <a:rPr lang="ru-RU" sz="2400" dirty="0" smtClean="0"/>
              <a:t>работы. Список можно корректировать с учетом специфики региона и детского сада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17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организационного раздела </a:t>
            </a:r>
            <a:r>
              <a:rPr lang="ru-RU" dirty="0" smtClean="0"/>
              <a:t>ФОП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91457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1. Описание условий реализации программы:</a:t>
            </a:r>
          </a:p>
          <a:p>
            <a:pPr marL="357188" indent="-87313">
              <a:buFont typeface="Wingdings" pitchFamily="2" charset="2"/>
              <a:buChar char="§"/>
            </a:pPr>
            <a:r>
              <a:rPr lang="ru-RU" sz="2400" dirty="0" smtClean="0"/>
              <a:t>психолого-педагогические </a:t>
            </a:r>
            <a:r>
              <a:rPr lang="ru-RU" sz="2400" dirty="0"/>
              <a:t>условия;</a:t>
            </a:r>
          </a:p>
          <a:p>
            <a:pPr marL="357188" indent="-87313">
              <a:buFont typeface="Wingdings" pitchFamily="2" charset="2"/>
              <a:buChar char="§"/>
            </a:pPr>
            <a:r>
              <a:rPr lang="ru-RU" sz="2400" dirty="0" smtClean="0"/>
              <a:t>особенности </a:t>
            </a:r>
            <a:r>
              <a:rPr lang="ru-RU" sz="2400" dirty="0"/>
              <a:t>организации РППС;</a:t>
            </a:r>
          </a:p>
          <a:p>
            <a:pPr marL="357188" indent="-87313">
              <a:buFont typeface="Wingdings" pitchFamily="2" charset="2"/>
              <a:buChar char="§"/>
            </a:pPr>
            <a:r>
              <a:rPr lang="ru-RU" sz="2400" dirty="0" smtClean="0"/>
              <a:t>материально-техническое </a:t>
            </a:r>
            <a:r>
              <a:rPr lang="ru-RU" sz="2400" dirty="0"/>
              <a:t>обеспечение ФОП, обеспеченность методическими материалами и средствами обучения и воспитания;</a:t>
            </a:r>
          </a:p>
          <a:p>
            <a:pPr marL="357188" indent="-87313">
              <a:buFont typeface="Wingdings" pitchFamily="2" charset="2"/>
              <a:buChar char="§"/>
            </a:pPr>
            <a:r>
              <a:rPr lang="ru-RU" sz="2400" dirty="0" smtClean="0"/>
              <a:t>примерный </a:t>
            </a:r>
            <a:r>
              <a:rPr lang="ru-RU" sz="2400" dirty="0"/>
              <a:t>перечень литературных, музыкальных, художественных, анимационных произведений для реализации ФОП;</a:t>
            </a:r>
          </a:p>
          <a:p>
            <a:pPr marL="357188" indent="-87313">
              <a:buFont typeface="Wingdings" pitchFamily="2" charset="2"/>
              <a:buChar char="§"/>
            </a:pPr>
            <a:r>
              <a:rPr lang="ru-RU" sz="2400" dirty="0" smtClean="0"/>
              <a:t>кадровые </a:t>
            </a:r>
            <a:r>
              <a:rPr lang="ru-RU" sz="2400" dirty="0"/>
              <a:t>условия.</a:t>
            </a:r>
          </a:p>
          <a:p>
            <a:r>
              <a:rPr lang="ru-RU" sz="2400" dirty="0"/>
              <a:t>2. Примерный режим и распорядок дня в дошкольных группах.</a:t>
            </a:r>
          </a:p>
          <a:p>
            <a:r>
              <a:rPr lang="ru-RU" sz="2400" dirty="0"/>
              <a:t>3. Федеральный календарный план воспитательной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70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Психолого-педагогические условия реализации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Успешность реализации ФОП обеспечена совокупностью психолого-педагогических условий (п. 30.1 ФОП ДО).</a:t>
            </a:r>
          </a:p>
          <a:p>
            <a:r>
              <a:rPr lang="ru-RU" sz="2400" b="1" dirty="0" smtClean="0"/>
              <a:t>Ключевые условия:</a:t>
            </a:r>
            <a:endParaRPr lang="ru-RU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400" dirty="0"/>
              <a:t>Признание детства как уникального периода в становлении человека, понимание неповторимости личности каждого ребенка, принятие воспитанника такими, какой он есть, со всеми его индивидуальными </a:t>
            </a:r>
            <a:r>
              <a:rPr lang="ru-RU" sz="2400" dirty="0" smtClean="0"/>
              <a:t>проявлениями;</a:t>
            </a:r>
            <a:endParaRPr lang="ru-RU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400" dirty="0" smtClean="0"/>
              <a:t>использование </a:t>
            </a:r>
            <a:r>
              <a:rPr lang="ru-RU" sz="2400" dirty="0"/>
              <a:t>форм и методов, соответствующих возрастным особенностям детей, видов деятельности, специфических для каждого возрастного периода, социальной ситуации развития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42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организации РППС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08312"/>
            <a:ext cx="10153816" cy="4253949"/>
          </a:xfrm>
        </p:spPr>
        <p:txBody>
          <a:bodyPr>
            <a:normAutofit/>
          </a:bodyPr>
          <a:lstStyle/>
          <a:p>
            <a:r>
              <a:rPr lang="ru-RU" sz="2400" b="1" dirty="0"/>
              <a:t>ФОП </a:t>
            </a:r>
            <a:r>
              <a:rPr lang="ru-RU" sz="2400" b="1" dirty="0" smtClean="0"/>
              <a:t>не </a:t>
            </a:r>
            <a:r>
              <a:rPr lang="ru-RU" sz="2400" b="1" dirty="0"/>
              <a:t>выдвигает жестких требований к организации РППС и оставляет за </a:t>
            </a:r>
            <a:r>
              <a:rPr lang="ru-RU" sz="2400" b="1" dirty="0" smtClean="0"/>
              <a:t>детским садом </a:t>
            </a:r>
            <a:r>
              <a:rPr lang="ru-RU" sz="2400" b="1" dirty="0"/>
              <a:t>право самостоятельного проектирования </a:t>
            </a:r>
            <a:r>
              <a:rPr lang="ru-RU" sz="2400" b="1" dirty="0" smtClean="0"/>
              <a:t>РППС</a:t>
            </a:r>
          </a:p>
          <a:p>
            <a:r>
              <a:rPr lang="ru-RU" sz="2400" dirty="0" smtClean="0"/>
              <a:t>Основные требования: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РППС </a:t>
            </a:r>
            <a:r>
              <a:rPr lang="ru-RU" sz="2400" dirty="0" smtClean="0"/>
              <a:t>должна </a:t>
            </a:r>
            <a:r>
              <a:rPr lang="ru-RU" sz="2400" dirty="0"/>
              <a:t>обеспечивать возможность </a:t>
            </a:r>
            <a:r>
              <a:rPr lang="ru-RU" sz="2400" dirty="0" smtClean="0"/>
              <a:t>реализовать разные виды индивидуальной </a:t>
            </a:r>
            <a:r>
              <a:rPr lang="ru-RU" sz="2400" dirty="0"/>
              <a:t>и коллективной </a:t>
            </a:r>
            <a:r>
              <a:rPr lang="ru-RU" sz="2400" dirty="0" smtClean="0"/>
              <a:t>деятельности;</a:t>
            </a:r>
            <a:endParaRPr lang="ru-RU" sz="2400" dirty="0"/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возможны разные варианты создания РППС при условии учета целей и принципов </a:t>
            </a:r>
            <a:r>
              <a:rPr lang="ru-RU" sz="2400" dirty="0" smtClean="0"/>
              <a:t>ФОП ДО, </a:t>
            </a:r>
            <a:r>
              <a:rPr lang="ru-RU" sz="2400" dirty="0"/>
              <a:t>возрастной и гендерной </a:t>
            </a:r>
            <a:r>
              <a:rPr lang="ru-RU" sz="2400" dirty="0" smtClean="0"/>
              <a:t>специфики;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в </a:t>
            </a:r>
            <a:r>
              <a:rPr lang="ru-RU" sz="2400" dirty="0"/>
              <a:t>оснащении РППС могут быть использованы элементы цифровой образовательной среды, интерактивные площадки как пространство сотрудничества и творческой самореализации ребенка и взрослого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93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организации РППС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32167"/>
            <a:ext cx="10058400" cy="413467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РППС должна  соответствовать: 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требованиям </a:t>
            </a:r>
            <a:r>
              <a:rPr lang="ru-RU" sz="2400" dirty="0"/>
              <a:t>ФГОС </a:t>
            </a:r>
            <a:r>
              <a:rPr lang="ru-RU" sz="2400" dirty="0" smtClean="0"/>
              <a:t>ДО;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образовательной </a:t>
            </a:r>
            <a:r>
              <a:rPr lang="ru-RU" sz="2400" dirty="0"/>
              <a:t>программе </a:t>
            </a:r>
            <a:r>
              <a:rPr lang="ru-RU" sz="2400" dirty="0" smtClean="0"/>
              <a:t>ДОО;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возрастным </a:t>
            </a:r>
            <a:r>
              <a:rPr lang="ru-RU" sz="2400" dirty="0"/>
              <a:t>особенностям детей; 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требованиям </a:t>
            </a:r>
            <a:r>
              <a:rPr lang="ru-RU" sz="2400" dirty="0"/>
              <a:t>безопасности и </a:t>
            </a:r>
            <a:r>
              <a:rPr lang="ru-RU" sz="2400" dirty="0" smtClean="0"/>
              <a:t>надежности;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воспитывающему </a:t>
            </a:r>
            <a:r>
              <a:rPr lang="ru-RU" sz="2400" dirty="0"/>
              <a:t>характеру обучения детей в </a:t>
            </a:r>
            <a:r>
              <a:rPr lang="ru-RU" sz="2400" dirty="0" smtClean="0"/>
              <a:t>детском саду;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материально-техническим </a:t>
            </a:r>
            <a:r>
              <a:rPr lang="ru-RU" sz="2400" dirty="0"/>
              <a:t>и медико-социальным условиям пребывания детей </a:t>
            </a:r>
            <a:r>
              <a:rPr lang="ru-RU" sz="2400" dirty="0" smtClean="0"/>
              <a:t>в</a:t>
            </a:r>
            <a:r>
              <a:rPr lang="ru-RU" sz="2400" dirty="0"/>
              <a:t> </a:t>
            </a:r>
            <a:r>
              <a:rPr lang="ru-RU" sz="2400" dirty="0" smtClean="0"/>
              <a:t>ДОО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098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Материально-техническое </a:t>
            </a:r>
            <a:r>
              <a:rPr lang="ru-RU" dirty="0" smtClean="0"/>
              <a:t>обеспечение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4"/>
            <a:ext cx="10137913" cy="4419894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200" b="1" dirty="0"/>
              <a:t>ФОП </a:t>
            </a:r>
            <a:r>
              <a:rPr lang="ru-RU" sz="2200" b="1" dirty="0" smtClean="0"/>
              <a:t>разрешает самостоятельно подбирать средства </a:t>
            </a:r>
            <a:r>
              <a:rPr lang="ru-RU" sz="2200" b="1" dirty="0"/>
              <a:t>обучения, </a:t>
            </a:r>
            <a:r>
              <a:rPr lang="ru-RU" sz="2200" b="1" dirty="0" smtClean="0"/>
              <a:t>оборудование, материалы, </a:t>
            </a:r>
            <a:r>
              <a:rPr lang="ru-RU" sz="2200" b="1" dirty="0"/>
              <a:t>исходя из особенностей реализации образовательной программы </a:t>
            </a:r>
          </a:p>
          <a:p>
            <a:r>
              <a:rPr lang="ru-RU" sz="2200" dirty="0" smtClean="0"/>
              <a:t>Детский сад обязан: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обеспечить воспитанникам возможность достичь планируемых </a:t>
            </a:r>
            <a:r>
              <a:rPr lang="ru-RU" sz="2200" dirty="0"/>
              <a:t>результатов освоения </a:t>
            </a:r>
            <a:r>
              <a:rPr lang="ru-RU" sz="2200" dirty="0" smtClean="0"/>
              <a:t>ООП;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выполнять </a:t>
            </a:r>
            <a:r>
              <a:rPr lang="ru-RU" sz="2200" dirty="0"/>
              <a:t>требования </a:t>
            </a:r>
            <a:r>
              <a:rPr lang="ru-RU" sz="2200" dirty="0" smtClean="0"/>
              <a:t>СП </a:t>
            </a:r>
            <a:r>
              <a:rPr lang="ru-RU" sz="2200" dirty="0"/>
              <a:t>2.4.3648-20, СанПиН 2.3/2.4.3590-20, СанПиН </a:t>
            </a:r>
            <a:r>
              <a:rPr lang="ru-RU" sz="2200" dirty="0" smtClean="0"/>
              <a:t>1.2.3685-2;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выполнять </a:t>
            </a:r>
            <a:r>
              <a:rPr lang="ru-RU" sz="2200" dirty="0"/>
              <a:t>требования пожарной безопасности и </a:t>
            </a:r>
            <a:r>
              <a:rPr lang="ru-RU" sz="2200" dirty="0" smtClean="0"/>
              <a:t>электробезопасности;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выполнять </a:t>
            </a:r>
            <a:r>
              <a:rPr lang="ru-RU" sz="2200" dirty="0"/>
              <a:t>требования по охране здоровья </a:t>
            </a:r>
            <a:r>
              <a:rPr lang="ru-RU" sz="2200" dirty="0" smtClean="0"/>
              <a:t>воспитанников </a:t>
            </a:r>
            <a:r>
              <a:rPr lang="ru-RU" sz="2200" dirty="0"/>
              <a:t>и охране труда </a:t>
            </a:r>
            <a:r>
              <a:rPr lang="ru-RU" sz="2200" dirty="0" smtClean="0"/>
              <a:t>работников;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обеспечить беспрепятственный </a:t>
            </a:r>
            <a:r>
              <a:rPr lang="ru-RU" sz="2200" dirty="0"/>
              <a:t>доступа обучающихся с ОВЗ, в том числе детей-инвалидов к объектам инфраструктуры ДОО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5642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Примерный перечень </a:t>
            </a:r>
            <a:r>
              <a:rPr lang="ru-RU" dirty="0" smtClean="0"/>
              <a:t>произведений </a:t>
            </a:r>
            <a:r>
              <a:rPr lang="ru-RU" dirty="0"/>
              <a:t>для реализации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51436"/>
            <a:ext cx="10058400" cy="381765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Всего четыре примерных перечня: литературные, музыкальные, художественные и анимационные </a:t>
            </a:r>
            <a:r>
              <a:rPr lang="ru-RU" sz="2400" dirty="0"/>
              <a:t>произведений для реализации ФОП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перечни примерные, 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педагог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может выбирать произведения в соответствии с решаемыми образовательными задачами, а также использовать иные 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произведения;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произведения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представлены по 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возрастам: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от 2 месяцев до 7 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</a:p>
          <a:p>
            <a:pPr marL="0" indent="0">
              <a:buNone/>
            </a:pP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7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Примерный перечень произведений для реализации ФОП ДО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149487"/>
              </p:ext>
            </p:extLst>
          </p:nvPr>
        </p:nvGraphicFramePr>
        <p:xfrm>
          <a:off x="1065158" y="1973484"/>
          <a:ext cx="1005840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939"/>
                <a:gridCol w="656746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Художественная литература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Малые формы фольклора, русские народные сказки, произведения поэтов и писателей России, разных стран, сказки народов мира, литературные сказки, былины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Музыкальные произведения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слушания, пения, музыкально-ритмических произведений, музыкальных спектаклей, игры на детских музыкальных инструментах, дидактических игр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Произведения изобразительного искусства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Иллюстрации к книгам, репродукции картин </a:t>
                      </a:r>
                    </a:p>
                    <a:p>
                      <a:pPr algn="just"/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Анимационные произведения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Фильмы, анимационные сериалы, полнометражные анимационные фильмы для совместного семейного просмотра и использования их элементов в ДОО с 5 лет 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635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Кадровые условия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70706"/>
            <a:ext cx="10058400" cy="369838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ФОП ДО должны реализовать квалифицированные педагоги;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чтобы сделать реализацию программы эффективной, детский сад должен </a:t>
            </a:r>
            <a:r>
              <a:rPr lang="ru-RU" sz="2400" dirty="0">
                <a:solidFill>
                  <a:schemeClr val="tx1"/>
                </a:solidFill>
              </a:rPr>
              <a:t>создать условия для профессионального развития педагогических и руководящих кадров, получения дополнительного профессионального образования не реже одного раза в три года за счет средств ДОО или учредителя 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64503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453</TotalTime>
  <Words>650</Words>
  <Application>Microsoft Office PowerPoint</Application>
  <PresentationFormat>Произвольный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Ретро</vt:lpstr>
      <vt:lpstr>Организационный раздел ФОП ДО</vt:lpstr>
      <vt:lpstr>Содержание организационного раздела ФОП ДО</vt:lpstr>
      <vt:lpstr>Психолого-педагогические условия реализации ФОП ДО</vt:lpstr>
      <vt:lpstr>Особенности организации РППС </vt:lpstr>
      <vt:lpstr>Особенности организации РППС </vt:lpstr>
      <vt:lpstr>Материально-техническое обеспечение</vt:lpstr>
      <vt:lpstr>Примерный перечень произведений для реализации ФОП ДО</vt:lpstr>
      <vt:lpstr>Примерный перечень произведений для реализации ФОП ДО</vt:lpstr>
      <vt:lpstr>Кадровые условия</vt:lpstr>
      <vt:lpstr>Примерный режим и распорядок дня</vt:lpstr>
      <vt:lpstr>Федеральный календарный план воспитательной работы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организационного раздела ФОП ДО </dc:title>
  <dc:creator>Менькова Нина Николаевна</dc:creator>
  <cp:lastModifiedBy>Романова Наталья Валентиновна</cp:lastModifiedBy>
  <cp:revision>35</cp:revision>
  <dcterms:created xsi:type="dcterms:W3CDTF">2023-03-03T05:52:59Z</dcterms:created>
  <dcterms:modified xsi:type="dcterms:W3CDTF">2023-03-15T09:49:17Z</dcterms:modified>
</cp:coreProperties>
</file>